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90" r:id="rId2"/>
    <p:sldId id="305" r:id="rId3"/>
    <p:sldId id="318" r:id="rId4"/>
    <p:sldId id="319" r:id="rId5"/>
    <p:sldId id="320" r:id="rId6"/>
    <p:sldId id="323" r:id="rId7"/>
    <p:sldId id="321" r:id="rId8"/>
    <p:sldId id="300" r:id="rId9"/>
  </p:sldIdLst>
  <p:sldSz cx="9144000" cy="6858000" type="screen4x3"/>
  <p:notesSz cx="6794500" cy="9906000"/>
  <p:defaultTextStyle>
    <a:defPPr>
      <a:defRPr lang="cs-CZ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4067"/>
    <a:srgbClr val="DEE6F2"/>
    <a:srgbClr val="E0E8F4"/>
    <a:srgbClr val="BFCFE7"/>
    <a:srgbClr val="CD3729"/>
    <a:srgbClr val="CD3728"/>
    <a:srgbClr val="84A4D2"/>
    <a:srgbClr val="E2E2E2"/>
    <a:srgbClr val="9DC4E3"/>
    <a:srgbClr val="70AA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706" autoAdjust="0"/>
    <p:restoredTop sz="95266" autoAdjust="0"/>
  </p:normalViewPr>
  <p:slideViewPr>
    <p:cSldViewPr>
      <p:cViewPr>
        <p:scale>
          <a:sx n="80" d="100"/>
          <a:sy n="80" d="100"/>
        </p:scale>
        <p:origin x="-2190" y="-5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25" d="100"/>
          <a:sy n="125" d="100"/>
        </p:scale>
        <p:origin x="-2316" y="648"/>
      </p:cViewPr>
      <p:guideLst>
        <p:guide orient="horz" pos="3120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0660272455686411"/>
          <c:y val="6.4225358318275749E-2"/>
          <c:w val="0.82948687666431964"/>
          <c:h val="0.76020224346779663"/>
        </c:manualLayout>
      </c:layout>
      <c:barChart>
        <c:barDir val="col"/>
        <c:grouping val="clustered"/>
        <c:varyColors val="0"/>
        <c:ser>
          <c:idx val="3"/>
          <c:order val="0"/>
          <c:tx>
            <c:strRef>
              <c:f>[AČPMříjen2011_20111010_zdrojováDataPrac.xls]List2!$D$23</c:f>
              <c:strCache>
                <c:ptCount val="1"/>
                <c:pt idx="0">
                  <c:v>Životní pojištění celkem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numRef>
              <c:f>[AČPMříjen2011_20111010_zdrojováDataPrac.xls]List2!$E$21:$K$21</c:f>
              <c:numCache>
                <c:formatCode>General</c:formatCode>
                <c:ptCount val="7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</c:numCache>
            </c:numRef>
          </c:cat>
          <c:val>
            <c:numRef>
              <c:f>[AČPMříjen2011_20111010_zdrojováDataPrac.xls]List2!$E$23:$K$23</c:f>
              <c:numCache>
                <c:formatCode>#,##0</c:formatCode>
                <c:ptCount val="7"/>
                <c:pt idx="0">
                  <c:v>44201009</c:v>
                </c:pt>
                <c:pt idx="1">
                  <c:v>44954269</c:v>
                </c:pt>
                <c:pt idx="2">
                  <c:v>47233389</c:v>
                </c:pt>
                <c:pt idx="3">
                  <c:v>54125331</c:v>
                </c:pt>
                <c:pt idx="4">
                  <c:v>56899902</c:v>
                </c:pt>
                <c:pt idx="5">
                  <c:v>60209323</c:v>
                </c:pt>
                <c:pt idx="6">
                  <c:v>71764861</c:v>
                </c:pt>
              </c:numCache>
            </c:numRef>
          </c:val>
        </c:ser>
        <c:ser>
          <c:idx val="4"/>
          <c:order val="1"/>
          <c:tx>
            <c:strRef>
              <c:f>[AČPMříjen2011_20111010_zdrojováDataPrac.xls]List2!$D$24</c:f>
              <c:strCache>
                <c:ptCount val="1"/>
                <c:pt idx="0">
                  <c:v>Neživotní pojištění</c:v>
                </c:pt>
              </c:strCache>
            </c:strRef>
          </c:tx>
          <c:spPr>
            <a:solidFill>
              <a:srgbClr val="BFCFE7"/>
            </a:solidFill>
          </c:spPr>
          <c:invertIfNegative val="0"/>
          <c:cat>
            <c:numRef>
              <c:f>[AČPMříjen2011_20111010_zdrojováDataPrac.xls]List2!$E$21:$K$21</c:f>
              <c:numCache>
                <c:formatCode>General</c:formatCode>
                <c:ptCount val="7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</c:numCache>
            </c:numRef>
          </c:cat>
          <c:val>
            <c:numRef>
              <c:f>[AČPMříjen2011_20111010_zdrojováDataPrac.xls]List2!$E$24:$K$24</c:f>
              <c:numCache>
                <c:formatCode>#,##0</c:formatCode>
                <c:ptCount val="7"/>
                <c:pt idx="0">
                  <c:v>68377194</c:v>
                </c:pt>
                <c:pt idx="1">
                  <c:v>72125154</c:v>
                </c:pt>
                <c:pt idx="2">
                  <c:v>74889748</c:v>
                </c:pt>
                <c:pt idx="3">
                  <c:v>77800664</c:v>
                </c:pt>
                <c:pt idx="4">
                  <c:v>82571207</c:v>
                </c:pt>
                <c:pt idx="5">
                  <c:v>83961634</c:v>
                </c:pt>
                <c:pt idx="6">
                  <c:v>84233301</c:v>
                </c:pt>
              </c:numCache>
            </c:numRef>
          </c:val>
        </c:ser>
        <c:ser>
          <c:idx val="5"/>
          <c:order val="2"/>
          <c:tx>
            <c:strRef>
              <c:f>[AČPMříjen2011_20111010_zdrojováDataPrac.xls]List2!$D$25</c:f>
              <c:strCache>
                <c:ptCount val="1"/>
                <c:pt idx="0">
                  <c:v>Předepsané pojistné celkem</c:v>
                </c:pt>
              </c:strCache>
            </c:strRef>
          </c:tx>
          <c:spPr>
            <a:solidFill>
              <a:srgbClr val="264067"/>
            </a:solidFill>
          </c:spPr>
          <c:invertIfNegative val="0"/>
          <c:cat>
            <c:numRef>
              <c:f>[AČPMříjen2011_20111010_zdrojováDataPrac.xls]List2!$E$21:$K$21</c:f>
              <c:numCache>
                <c:formatCode>General</c:formatCode>
                <c:ptCount val="7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</c:numCache>
            </c:numRef>
          </c:cat>
          <c:val>
            <c:numRef>
              <c:f>[AČPMříjen2011_20111010_zdrojováDataPrac.xls]List2!$E$25:$K$25</c:f>
              <c:numCache>
                <c:formatCode>#,##0</c:formatCode>
                <c:ptCount val="7"/>
                <c:pt idx="0">
                  <c:v>112578203</c:v>
                </c:pt>
                <c:pt idx="1">
                  <c:v>117079423</c:v>
                </c:pt>
                <c:pt idx="2">
                  <c:v>122123137</c:v>
                </c:pt>
                <c:pt idx="3">
                  <c:v>131925995</c:v>
                </c:pt>
                <c:pt idx="4">
                  <c:v>139471109</c:v>
                </c:pt>
                <c:pt idx="5">
                  <c:v>144170957</c:v>
                </c:pt>
                <c:pt idx="6">
                  <c:v>155998162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8088064"/>
        <c:axId val="78089600"/>
      </c:barChart>
      <c:lineChart>
        <c:grouping val="standard"/>
        <c:varyColors val="0"/>
        <c:ser>
          <c:idx val="0"/>
          <c:order val="3"/>
          <c:spPr>
            <a:ln>
              <a:solidFill>
                <a:srgbClr val="C00000"/>
              </a:solidFill>
            </a:ln>
          </c:spPr>
          <c:marker>
            <c:symbol val="none"/>
          </c:marker>
          <c:cat>
            <c:numRef>
              <c:f>[AČPMříjen2011_20111010_zdrojováDataPrac.xls]List2!$E$21:$K$21</c:f>
              <c:numCache>
                <c:formatCode>General</c:formatCode>
                <c:ptCount val="7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</c:numCache>
            </c:numRef>
          </c:cat>
          <c:val>
            <c:numRef>
              <c:f>[AČPMříjen2011_20111010_zdrojováDataPrac.xls]List2!$E$26:$K$26</c:f>
              <c:numCache>
                <c:formatCode>0.0</c:formatCode>
                <c:ptCount val="7"/>
                <c:pt idx="0">
                  <c:v>7.4775611670746258</c:v>
                </c:pt>
                <c:pt idx="1">
                  <c:v>1.7041692419283976</c:v>
                </c:pt>
                <c:pt idx="2">
                  <c:v>5.0698633315559078</c:v>
                </c:pt>
                <c:pt idx="3">
                  <c:v>14.59125027</c:v>
                </c:pt>
                <c:pt idx="4">
                  <c:v>5.1261968263990809</c:v>
                </c:pt>
                <c:pt idx="5">
                  <c:v>5.8162156412852966</c:v>
                </c:pt>
                <c:pt idx="6">
                  <c:v>19.192273595237069</c:v>
                </c:pt>
              </c:numCache>
            </c:numRef>
          </c:val>
          <c:smooth val="0"/>
        </c:ser>
        <c:ser>
          <c:idx val="1"/>
          <c:order val="4"/>
          <c:spPr>
            <a:ln>
              <a:solidFill>
                <a:srgbClr val="BFCFE7"/>
              </a:solidFill>
            </a:ln>
          </c:spPr>
          <c:marker>
            <c:symbol val="none"/>
          </c:marker>
          <c:cat>
            <c:numRef>
              <c:f>[AČPMříjen2011_20111010_zdrojováDataPrac.xls]List2!$E$21:$K$21</c:f>
              <c:numCache>
                <c:formatCode>General</c:formatCode>
                <c:ptCount val="7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</c:numCache>
            </c:numRef>
          </c:cat>
          <c:val>
            <c:numRef>
              <c:f>[AČPMříjen2011_20111010_zdrojováDataPrac.xls]List2!$E$27:$K$27</c:f>
              <c:numCache>
                <c:formatCode>0.0</c:formatCode>
                <c:ptCount val="7"/>
                <c:pt idx="0">
                  <c:v>5.4925716327504546</c:v>
                </c:pt>
                <c:pt idx="1">
                  <c:v>5.4813012654482378</c:v>
                </c:pt>
                <c:pt idx="2">
                  <c:v>3.8330510878354431</c:v>
                </c:pt>
                <c:pt idx="3">
                  <c:v>3.8869352309999998</c:v>
                </c:pt>
                <c:pt idx="4">
                  <c:v>6.1317510092201815</c:v>
                </c:pt>
                <c:pt idx="5">
                  <c:v>1.6839126500839399</c:v>
                </c:pt>
                <c:pt idx="6">
                  <c:v>0.32356087781712972</c:v>
                </c:pt>
              </c:numCache>
            </c:numRef>
          </c:val>
          <c:smooth val="0"/>
        </c:ser>
        <c:ser>
          <c:idx val="2"/>
          <c:order val="5"/>
          <c:spPr>
            <a:ln>
              <a:solidFill>
                <a:srgbClr val="264067"/>
              </a:solidFill>
            </a:ln>
          </c:spPr>
          <c:marker>
            <c:symbol val="none"/>
          </c:marker>
          <c:cat>
            <c:numRef>
              <c:f>[AČPMříjen2011_20111010_zdrojováDataPrac.xls]List2!$E$21:$K$21</c:f>
              <c:numCache>
                <c:formatCode>General</c:formatCode>
                <c:ptCount val="7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</c:numCache>
            </c:numRef>
          </c:cat>
          <c:val>
            <c:numRef>
              <c:f>[AČPMříjen2011_20111010_zdrojováDataPrac.xls]List2!$E$28:$K$28</c:f>
              <c:numCache>
                <c:formatCode>0.0</c:formatCode>
                <c:ptCount val="7"/>
                <c:pt idx="0">
                  <c:v>6.2601127111398824</c:v>
                </c:pt>
                <c:pt idx="1">
                  <c:v>3.9983050715421342</c:v>
                </c:pt>
                <c:pt idx="2">
                  <c:v>4.3079423102384169</c:v>
                </c:pt>
                <c:pt idx="3">
                  <c:v>8.0270276710000008</c:v>
                </c:pt>
                <c:pt idx="4">
                  <c:v>5.7192018904234914</c:v>
                </c:pt>
                <c:pt idx="5">
                  <c:v>3.3697645581924718</c:v>
                </c:pt>
                <c:pt idx="6">
                  <c:v>8.2035974832295864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8101888"/>
        <c:axId val="78099968"/>
      </c:lineChart>
      <c:catAx>
        <c:axId val="780880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900">
                <a:latin typeface="Arial" pitchFamily="34" charset="0"/>
                <a:cs typeface="Arial" pitchFamily="34" charset="0"/>
              </a:defRPr>
            </a:pPr>
            <a:endParaRPr lang="cs-CZ"/>
          </a:p>
        </c:txPr>
        <c:crossAx val="78089600"/>
        <c:crosses val="autoZero"/>
        <c:auto val="1"/>
        <c:lblAlgn val="ctr"/>
        <c:lblOffset val="100"/>
        <c:noMultiLvlLbl val="0"/>
      </c:catAx>
      <c:valAx>
        <c:axId val="78089600"/>
        <c:scaling>
          <c:orientation val="minMax"/>
        </c:scaling>
        <c:delete val="0"/>
        <c:axPos val="l"/>
        <c:majorGridlines>
          <c:spPr>
            <a:ln w="2535">
              <a:solidFill>
                <a:srgbClr val="000000"/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cs-CZ" sz="1000"/>
                  <a:t>mld. Kč</a:t>
                </a:r>
              </a:p>
            </c:rich>
          </c:tx>
          <c:layout>
            <c:manualLayout>
              <c:xMode val="edge"/>
              <c:yMode val="edge"/>
              <c:x val="3.4087414136205266E-2"/>
              <c:y val="0.355784971323029"/>
            </c:manualLayout>
          </c:layout>
          <c:overlay val="0"/>
        </c:title>
        <c:numFmt formatCode="#,###,," sourceLinked="0"/>
        <c:majorTickMark val="out"/>
        <c:minorTickMark val="none"/>
        <c:tickLblPos val="nextTo"/>
        <c:txPr>
          <a:bodyPr/>
          <a:lstStyle/>
          <a:p>
            <a:pPr>
              <a:defRPr sz="900"/>
            </a:pPr>
            <a:endParaRPr lang="cs-CZ"/>
          </a:p>
        </c:txPr>
        <c:crossAx val="78088064"/>
        <c:crosses val="autoZero"/>
        <c:crossBetween val="between"/>
      </c:valAx>
      <c:valAx>
        <c:axId val="78099968"/>
        <c:scaling>
          <c:orientation val="minMax"/>
        </c:scaling>
        <c:delete val="0"/>
        <c:axPos val="r"/>
        <c:title>
          <c:tx>
            <c:rich>
              <a:bodyPr rot="0" vert="wordArtVert"/>
              <a:lstStyle/>
              <a:p>
                <a:pPr>
                  <a:defRPr sz="1000" b="0">
                    <a:latin typeface="Arial" pitchFamily="34" charset="0"/>
                    <a:cs typeface="Arial" pitchFamily="34" charset="0"/>
                  </a:defRPr>
                </a:pPr>
                <a:r>
                  <a:rPr lang="en-US" sz="1000" b="0">
                    <a:latin typeface="Arial" pitchFamily="34" charset="0"/>
                    <a:cs typeface="Arial" pitchFamily="34" charset="0"/>
                  </a:rPr>
                  <a:t>%</a:t>
                </a:r>
              </a:p>
            </c:rich>
          </c:tx>
          <c:layout>
            <c:manualLayout>
              <c:xMode val="edge"/>
              <c:yMode val="edge"/>
              <c:x val="0.9730729817462993"/>
              <c:y val="0.39238806260328568"/>
            </c:manualLayout>
          </c:layout>
          <c:overlay val="0"/>
        </c:title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sz="1000" baseline="0">
                <a:latin typeface="Arial" pitchFamily="34" charset="0"/>
              </a:defRPr>
            </a:pPr>
            <a:endParaRPr lang="cs-CZ"/>
          </a:p>
        </c:txPr>
        <c:crossAx val="78101888"/>
        <c:crosses val="max"/>
        <c:crossBetween val="between"/>
      </c:valAx>
      <c:catAx>
        <c:axId val="7810188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78099968"/>
        <c:crosses val="autoZero"/>
        <c:auto val="1"/>
        <c:lblAlgn val="ctr"/>
        <c:lblOffset val="100"/>
        <c:noMultiLvlLbl val="0"/>
      </c:catAx>
      <c:spPr>
        <a:ln>
          <a:solidFill>
            <a:srgbClr val="000000"/>
          </a:solidFill>
        </a:ln>
      </c:spPr>
    </c:plotArea>
    <c:legend>
      <c:legendPos val="b"/>
      <c:legendEntry>
        <c:idx val="3"/>
        <c:delete val="1"/>
      </c:legendEntry>
      <c:legendEntry>
        <c:idx val="4"/>
        <c:delete val="1"/>
      </c:legendEntry>
      <c:legendEntry>
        <c:idx val="5"/>
        <c:delete val="1"/>
      </c:legendEntry>
      <c:layout>
        <c:manualLayout>
          <c:xMode val="edge"/>
          <c:yMode val="edge"/>
          <c:x val="5.5128261285220144E-2"/>
          <c:y val="0.9122491419341815"/>
          <c:w val="0.88777683016323217"/>
          <c:h val="7.8763099057062316E-2"/>
        </c:manualLayout>
      </c:layout>
      <c:overlay val="0"/>
      <c:txPr>
        <a:bodyPr/>
        <a:lstStyle/>
        <a:p>
          <a:pPr>
            <a:defRPr sz="900">
              <a:latin typeface="Arial" pitchFamily="34" charset="0"/>
              <a:cs typeface="Arial" pitchFamily="34" charset="0"/>
            </a:defRPr>
          </a:pPr>
          <a:endParaRPr lang="cs-CZ"/>
        </a:p>
      </c:txPr>
    </c:legend>
    <c:plotVisOnly val="1"/>
    <c:dispBlanksAs val="gap"/>
    <c:showDLblsOverMax val="0"/>
  </c:chart>
  <c:txPr>
    <a:bodyPr/>
    <a:lstStyle/>
    <a:p>
      <a:pPr>
        <a:defRPr sz="1795"/>
      </a:pPr>
      <a:endParaRPr lang="cs-CZ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96C488-379E-4F16-B746-146C5A9D2D70}" type="datetimeFigureOut">
              <a:rPr lang="cs-CZ" smtClean="0"/>
              <a:pPr/>
              <a:t>10.10.2011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09113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8100" y="9409113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921DFE-863B-404B-B737-8CD08176440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32072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05350"/>
            <a:ext cx="5435600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9113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09113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9584ACA-E5FB-4130-B42A-7D7D3367DA4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96936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04863" y="776288"/>
            <a:ext cx="4953000" cy="3714750"/>
          </a:xfrm>
          <a:ln/>
        </p:spPr>
      </p:sp>
      <p:sp>
        <p:nvSpPr>
          <p:cNvPr id="8195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682977" y="4738485"/>
            <a:ext cx="5434959" cy="4457779"/>
          </a:xfrm>
          <a:noFill/>
          <a:ln/>
        </p:spPr>
        <p:txBody>
          <a:bodyPr/>
          <a:lstStyle/>
          <a:p>
            <a:r>
              <a:rPr lang="cs-CZ" dirty="0" smtClean="0"/>
              <a:t> </a:t>
            </a:r>
          </a:p>
        </p:txBody>
      </p:sp>
      <p:sp>
        <p:nvSpPr>
          <p:cNvPr id="27652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1F506BC-0BE5-4E59-A3B4-92E30A14D590}" type="slidenum">
              <a:rPr lang="cs-CZ" smtClean="0"/>
              <a:pPr>
                <a:defRPr/>
              </a:pPr>
              <a:t>1</a:t>
            </a:fld>
            <a:endParaRPr lang="cs-CZ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cs-CZ" sz="10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584ACA-E5FB-4130-B42A-7D7D3367DA48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3200400" marR="0" lvl="8" indent="0" algn="l" defTabSz="914400" rtl="0" eaLnBrk="0" fontAlgn="base" latinLnBrk="0" hangingPunct="0">
              <a:lnSpc>
                <a:spcPct val="2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cs-CZ" sz="1000" dirty="0" smtClean="0">
              <a:solidFill>
                <a:srgbClr val="264067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584ACA-E5FB-4130-B42A-7D7D3367DA48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171450" indent="-171450">
              <a:buFont typeface="Arial" pitchFamily="34" charset="0"/>
              <a:buChar char="•"/>
            </a:pPr>
            <a:endParaRPr lang="cs-CZ" sz="9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584ACA-E5FB-4130-B42A-7D7D3367DA48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sz="11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584ACA-E5FB-4130-B42A-7D7D3367DA48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sz="11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584ACA-E5FB-4130-B42A-7D7D3367DA48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sz="11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9584ACA-E5FB-4130-B42A-7D7D3367DA48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dirty="0" smtClean="0"/>
          </a:p>
        </p:txBody>
      </p:sp>
      <p:sp>
        <p:nvSpPr>
          <p:cNvPr id="41988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62DF6A8-B5D7-430E-9E99-4DB81E2DCCB4}" type="slidenum">
              <a:rPr lang="cs-CZ" smtClean="0"/>
              <a:pPr>
                <a:defRPr/>
              </a:pPr>
              <a:t>8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BBA87D-D6A5-415C-B588-3BED2262AC3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5CFC4B-2AA2-4C0B-A751-68984DF445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45936A-036E-4DB3-9FF4-BF53A2F0923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E9C71B-E504-480F-A35C-7EAAE030981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9FA17-073E-4CE3-9DBE-FBE4764166F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32296F-41B7-4646-A390-10926B1A60E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5048EE-1802-44FD-8728-5A4499C229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D9FD2E-7026-43DA-94AC-1773E29A08F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872EA8-76A3-4A08-B804-6744E0C755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11E428-8946-42D2-B999-4CDDF016B0A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28E4E4-26EA-4395-A36A-C3BCB2F4D8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74990D-9238-4DB1-BBB0-8DDA0AF532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BB35576-B172-40F6-8A18-D72B78046FC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>
    <p:wipe dir="r"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5F4EB2-6E54-4683-823B-25D97B1E3DAC}" type="slidenum">
              <a:rPr lang="cs-CZ" smtClean="0"/>
              <a:pPr>
                <a:defRPr/>
              </a:pPr>
              <a:t>1</a:t>
            </a:fld>
            <a:endParaRPr lang="cs-CZ" dirty="0" smtClean="0"/>
          </a:p>
        </p:txBody>
      </p:sp>
      <p:pic>
        <p:nvPicPr>
          <p:cNvPr id="2051" name="Picture 11" descr="pptCZ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Text Box 7"/>
          <p:cNvSpPr txBox="1">
            <a:spLocks noChangeArrowheads="1"/>
          </p:cNvSpPr>
          <p:nvPr/>
        </p:nvSpPr>
        <p:spPr bwMode="auto">
          <a:xfrm>
            <a:off x="2303905" y="5589240"/>
            <a:ext cx="6878638" cy="846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ts val="600"/>
              </a:spcBef>
            </a:pPr>
            <a:r>
              <a:rPr lang="cs-CZ" sz="2400" b="1" dirty="0">
                <a:solidFill>
                  <a:schemeClr val="bg1"/>
                </a:solidFill>
              </a:rPr>
              <a:t>Ing. Tomáš Síkora, MBA</a:t>
            </a:r>
          </a:p>
          <a:p>
            <a:pPr algn="l">
              <a:spcBef>
                <a:spcPts val="600"/>
              </a:spcBef>
            </a:pPr>
            <a:r>
              <a:rPr lang="cs-CZ" sz="2000" b="1" dirty="0" smtClean="0">
                <a:solidFill>
                  <a:schemeClr val="bg1"/>
                </a:solidFill>
              </a:rPr>
              <a:t>Praha, 11. října 2010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2267744" y="3933055"/>
            <a:ext cx="5813251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sz="3000" b="1" dirty="0" smtClean="0">
                <a:solidFill>
                  <a:schemeClr val="bg1"/>
                </a:solidFill>
              </a:rPr>
              <a:t>Aktuální vývoj v pojišťovnictví a jeho regulaci </a:t>
            </a:r>
            <a:endParaRPr lang="cs-CZ" sz="2000" b="1" dirty="0" smtClean="0">
              <a:solidFill>
                <a:schemeClr val="bg1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301102" y="4976732"/>
            <a:ext cx="68075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b="1" dirty="0">
                <a:solidFill>
                  <a:schemeClr val="bg1"/>
                </a:solidFill>
              </a:rPr>
              <a:t>Konference pojišťovacích makléřů 2011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600700" y="6304600"/>
            <a:ext cx="2133600" cy="476250"/>
          </a:xfrm>
          <a:noFill/>
        </p:spPr>
        <p:txBody>
          <a:bodyPr/>
          <a:lstStyle/>
          <a:p>
            <a:fld id="{6DD82E6E-5C80-4CEF-852C-972EB3AB064C}" type="slidenum">
              <a:rPr lang="cs-CZ" smtClean="0"/>
              <a:pPr/>
              <a:t>2</a:t>
            </a:fld>
            <a:endParaRPr lang="cs-CZ" dirty="0" smtClean="0"/>
          </a:p>
        </p:txBody>
      </p: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3635375" y="107950"/>
            <a:ext cx="53292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sz="2000" dirty="0">
                <a:solidFill>
                  <a:schemeClr val="bg1"/>
                </a:solidFill>
              </a:rPr>
              <a:t>VODNÍ BOHATSTVÍ ČESKÉ REPUBLIKY</a:t>
            </a:r>
          </a:p>
        </p:txBody>
      </p:sp>
      <p:sp>
        <p:nvSpPr>
          <p:cNvPr id="5124" name="Text Box 3"/>
          <p:cNvSpPr txBox="1">
            <a:spLocks noChangeArrowheads="1"/>
          </p:cNvSpPr>
          <p:nvPr/>
        </p:nvSpPr>
        <p:spPr bwMode="auto">
          <a:xfrm>
            <a:off x="1259632" y="1517883"/>
            <a:ext cx="714377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cs-CZ" sz="2400" b="1" dirty="0" smtClean="0">
                <a:solidFill>
                  <a:srgbClr val="C00000"/>
                </a:solidFill>
              </a:rPr>
              <a:t>Vývoj předepsaného pojistného</a:t>
            </a:r>
            <a:endParaRPr lang="en-US" sz="2400" dirty="0">
              <a:solidFill>
                <a:srgbClr val="264067"/>
              </a:solidFill>
            </a:endParaRPr>
          </a:p>
        </p:txBody>
      </p:sp>
      <p:pic>
        <p:nvPicPr>
          <p:cNvPr id="5126" name="Picture 7" descr="pptCZ2"/>
          <p:cNvPicPr>
            <a:picLocks noGrp="1" noChangeAspect="1" noChangeArrowheads="1"/>
          </p:cNvPicPr>
          <p:nvPr>
            <p:ph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0"/>
            <a:ext cx="9148763" cy="1363663"/>
          </a:xfrm>
          <a:noFill/>
        </p:spPr>
      </p:pic>
      <p:graphicFrame>
        <p:nvGraphicFramePr>
          <p:cNvPr id="10" name="Graf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4152008"/>
              </p:ext>
            </p:extLst>
          </p:nvPr>
        </p:nvGraphicFramePr>
        <p:xfrm>
          <a:off x="683568" y="2420888"/>
          <a:ext cx="7690042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TextovéPole 1"/>
          <p:cNvSpPr txBox="1"/>
          <p:nvPr/>
        </p:nvSpPr>
        <p:spPr>
          <a:xfrm>
            <a:off x="7148258" y="5949022"/>
            <a:ext cx="75533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900" dirty="0" smtClean="0"/>
              <a:t>Zdroj: ČNB</a:t>
            </a:r>
            <a:endParaRPr lang="cs-CZ" sz="900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600700" y="6304600"/>
            <a:ext cx="2133600" cy="476250"/>
          </a:xfrm>
          <a:noFill/>
        </p:spPr>
        <p:txBody>
          <a:bodyPr/>
          <a:lstStyle/>
          <a:p>
            <a:fld id="{6DD82E6E-5C80-4CEF-852C-972EB3AB064C}" type="slidenum">
              <a:rPr lang="cs-CZ" smtClean="0"/>
              <a:pPr/>
              <a:t>3</a:t>
            </a:fld>
            <a:endParaRPr lang="cs-CZ" dirty="0" smtClean="0"/>
          </a:p>
        </p:txBody>
      </p: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3635375" y="107950"/>
            <a:ext cx="53292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sz="2000">
                <a:solidFill>
                  <a:schemeClr val="bg1"/>
                </a:solidFill>
              </a:rPr>
              <a:t>VODNÍ BOHATSTVÍ ČESKÉ REPUBLIKY</a:t>
            </a:r>
          </a:p>
        </p:txBody>
      </p:sp>
      <p:sp>
        <p:nvSpPr>
          <p:cNvPr id="5124" name="Text Box 3"/>
          <p:cNvSpPr txBox="1">
            <a:spLocks noChangeArrowheads="1"/>
          </p:cNvSpPr>
          <p:nvPr/>
        </p:nvSpPr>
        <p:spPr bwMode="auto">
          <a:xfrm>
            <a:off x="1259632" y="1645349"/>
            <a:ext cx="714377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cs-CZ" sz="2400" b="1" dirty="0" smtClean="0">
                <a:solidFill>
                  <a:srgbClr val="C00000"/>
                </a:solidFill>
              </a:rPr>
              <a:t>Trendy ve vývoji pojistného trhu ČR</a:t>
            </a:r>
          </a:p>
          <a:p>
            <a:pPr algn="l"/>
            <a:endParaRPr lang="en-US" sz="2400" dirty="0">
              <a:solidFill>
                <a:srgbClr val="264067"/>
              </a:solidFill>
            </a:endParaRPr>
          </a:p>
        </p:txBody>
      </p:sp>
      <p:pic>
        <p:nvPicPr>
          <p:cNvPr id="5126" name="Picture 7" descr="pptCZ2"/>
          <p:cNvPicPr>
            <a:picLocks noGrp="1" noChangeAspect="1" noChangeArrowheads="1"/>
          </p:cNvPicPr>
          <p:nvPr>
            <p:ph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0"/>
            <a:ext cx="9148763" cy="1363663"/>
          </a:xfrm>
          <a:noFill/>
        </p:spPr>
      </p:pic>
      <p:sp>
        <p:nvSpPr>
          <p:cNvPr id="7" name="Text Box 24"/>
          <p:cNvSpPr txBox="1">
            <a:spLocks noChangeArrowheads="1"/>
          </p:cNvSpPr>
          <p:nvPr/>
        </p:nvSpPr>
        <p:spPr bwMode="auto">
          <a:xfrm>
            <a:off x="1244198" y="2060848"/>
            <a:ext cx="7000210" cy="4765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52425" indent="-352425">
              <a:defRPr>
                <a:solidFill>
                  <a:schemeClr val="tx1"/>
                </a:solidFill>
                <a:latin typeface="Arial" charset="0"/>
              </a:defRPr>
            </a:lvl1pPr>
            <a:lvl2pPr marL="531813"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algn="l">
              <a:lnSpc>
                <a:spcPct val="114000"/>
              </a:lnSpc>
              <a:spcBef>
                <a:spcPct val="50000"/>
              </a:spcBef>
              <a:buClr>
                <a:srgbClr val="CD3729"/>
              </a:buClr>
            </a:pPr>
            <a:endParaRPr lang="cs-CZ" sz="1600" b="1" dirty="0" smtClean="0">
              <a:solidFill>
                <a:srgbClr val="264067"/>
              </a:solidFill>
            </a:endParaRPr>
          </a:p>
          <a:p>
            <a:pPr marL="352425" lvl="1" indent="-352425" algn="l">
              <a:lnSpc>
                <a:spcPct val="114000"/>
              </a:lnSpc>
              <a:spcBef>
                <a:spcPct val="50000"/>
              </a:spcBef>
              <a:buClr>
                <a:srgbClr val="CD3729"/>
              </a:buClr>
              <a:buFont typeface="Wingdings" pitchFamily="2" charset="2"/>
              <a:buChar char="n"/>
            </a:pPr>
            <a:r>
              <a:rPr lang="cs-CZ" dirty="0" smtClean="0">
                <a:solidFill>
                  <a:srgbClr val="264067"/>
                </a:solidFill>
              </a:rPr>
              <a:t>Růst předepsaného pojistného zásadně ovlivňuje jednorázově placené životní pojištění</a:t>
            </a:r>
            <a:endParaRPr lang="cs-CZ" b="1" dirty="0">
              <a:solidFill>
                <a:srgbClr val="264067"/>
              </a:solidFill>
            </a:endParaRPr>
          </a:p>
          <a:p>
            <a:pPr marL="352425" lvl="1" indent="-352425" algn="l">
              <a:lnSpc>
                <a:spcPct val="114000"/>
              </a:lnSpc>
              <a:spcBef>
                <a:spcPct val="50000"/>
              </a:spcBef>
              <a:buClr>
                <a:srgbClr val="CD3729"/>
              </a:buClr>
              <a:buFont typeface="Wingdings" pitchFamily="2" charset="2"/>
              <a:buChar char="n"/>
            </a:pPr>
            <a:r>
              <a:rPr lang="cs-CZ" dirty="0">
                <a:solidFill>
                  <a:srgbClr val="264067"/>
                </a:solidFill>
              </a:rPr>
              <a:t>Neživotní pojištění stagnuje, přestože škody jsou stále vyšší</a:t>
            </a:r>
          </a:p>
          <a:p>
            <a:pPr marL="352425" lvl="1" indent="-352425" algn="l">
              <a:lnSpc>
                <a:spcPct val="114000"/>
              </a:lnSpc>
              <a:spcBef>
                <a:spcPct val="50000"/>
              </a:spcBef>
              <a:buClr>
                <a:srgbClr val="CD3729"/>
              </a:buClr>
              <a:buFont typeface="Wingdings" pitchFamily="2" charset="2"/>
              <a:buChar char="n"/>
            </a:pPr>
            <a:r>
              <a:rPr lang="cs-CZ" dirty="0">
                <a:solidFill>
                  <a:srgbClr val="264067"/>
                </a:solidFill>
              </a:rPr>
              <a:t>Roste obchodní produkce životního pojištění, ale klesá počet aktivních smluv </a:t>
            </a:r>
          </a:p>
          <a:p>
            <a:pPr marL="352425" lvl="1" indent="-352425" algn="l">
              <a:lnSpc>
                <a:spcPct val="114000"/>
              </a:lnSpc>
              <a:spcBef>
                <a:spcPct val="50000"/>
              </a:spcBef>
              <a:buClr>
                <a:srgbClr val="CD3729"/>
              </a:buClr>
              <a:buFont typeface="Wingdings" pitchFamily="2" charset="2"/>
              <a:buChar char="n"/>
            </a:pPr>
            <a:r>
              <a:rPr lang="cs-CZ" dirty="0" smtClean="0">
                <a:solidFill>
                  <a:srgbClr val="264067"/>
                </a:solidFill>
              </a:rPr>
              <a:t>Podíly </a:t>
            </a:r>
            <a:r>
              <a:rPr lang="cs-CZ" dirty="0">
                <a:solidFill>
                  <a:srgbClr val="264067"/>
                </a:solidFill>
              </a:rPr>
              <a:t>životního a neživotního pojištění se vyrovnávají </a:t>
            </a:r>
            <a:endParaRPr lang="cs-CZ" dirty="0" smtClean="0">
              <a:solidFill>
                <a:srgbClr val="264067"/>
              </a:solidFill>
            </a:endParaRPr>
          </a:p>
          <a:p>
            <a:pPr marL="352425" lvl="1" indent="-352425" algn="l">
              <a:lnSpc>
                <a:spcPct val="114000"/>
              </a:lnSpc>
              <a:spcBef>
                <a:spcPct val="50000"/>
              </a:spcBef>
              <a:buClr>
                <a:srgbClr val="CD3729"/>
              </a:buClr>
              <a:buFont typeface="Wingdings" pitchFamily="2" charset="2"/>
              <a:buChar char="n"/>
            </a:pPr>
            <a:r>
              <a:rPr lang="cs-CZ" dirty="0" smtClean="0">
                <a:solidFill>
                  <a:srgbClr val="264067"/>
                </a:solidFill>
              </a:rPr>
              <a:t>Průměrné pojistné na jednoho obyvatele ČR se průběžně zvyšuje, stále ale zůstává na úrovni 1/3 průměru členských států EU </a:t>
            </a:r>
          </a:p>
          <a:p>
            <a:pPr marL="0" lvl="1" algn="l">
              <a:lnSpc>
                <a:spcPct val="114000"/>
              </a:lnSpc>
              <a:spcBef>
                <a:spcPct val="50000"/>
              </a:spcBef>
              <a:buClr>
                <a:srgbClr val="CD3729"/>
              </a:buClr>
            </a:pPr>
            <a:endParaRPr lang="cs-CZ" b="1" dirty="0" smtClean="0">
              <a:solidFill>
                <a:srgbClr val="264067"/>
              </a:solidFill>
            </a:endParaRPr>
          </a:p>
          <a:p>
            <a:pPr marL="0" lvl="1" algn="l">
              <a:lnSpc>
                <a:spcPct val="114000"/>
              </a:lnSpc>
              <a:spcBef>
                <a:spcPct val="50000"/>
              </a:spcBef>
              <a:buClr>
                <a:srgbClr val="CD3729"/>
              </a:buClr>
            </a:pPr>
            <a:endParaRPr lang="cs-CZ" sz="1600" dirty="0">
              <a:solidFill>
                <a:srgbClr val="26406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4011160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600700" y="6304600"/>
            <a:ext cx="2133600" cy="476250"/>
          </a:xfrm>
          <a:noFill/>
        </p:spPr>
        <p:txBody>
          <a:bodyPr/>
          <a:lstStyle/>
          <a:p>
            <a:fld id="{6DD82E6E-5C80-4CEF-852C-972EB3AB064C}" type="slidenum">
              <a:rPr lang="cs-CZ" smtClean="0"/>
              <a:pPr/>
              <a:t>4</a:t>
            </a:fld>
            <a:endParaRPr lang="cs-CZ" dirty="0" smtClean="0"/>
          </a:p>
        </p:txBody>
      </p: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3635375" y="107950"/>
            <a:ext cx="53292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sz="2000">
                <a:solidFill>
                  <a:schemeClr val="bg1"/>
                </a:solidFill>
              </a:rPr>
              <a:t>VODNÍ BOHATSTVÍ ČESKÉ REPUBLIKY</a:t>
            </a:r>
          </a:p>
        </p:txBody>
      </p:sp>
      <p:sp>
        <p:nvSpPr>
          <p:cNvPr id="5124" name="Text Box 3"/>
          <p:cNvSpPr txBox="1">
            <a:spLocks noChangeArrowheads="1"/>
          </p:cNvSpPr>
          <p:nvPr/>
        </p:nvSpPr>
        <p:spPr bwMode="auto">
          <a:xfrm>
            <a:off x="1301045" y="1484784"/>
            <a:ext cx="714377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cs-CZ" sz="2400" b="1" dirty="0" smtClean="0">
                <a:solidFill>
                  <a:srgbClr val="C00000"/>
                </a:solidFill>
              </a:rPr>
              <a:t>Legislativní vývoj ČR  </a:t>
            </a:r>
          </a:p>
          <a:p>
            <a:pPr algn="l"/>
            <a:endParaRPr lang="en-US" sz="2400" dirty="0">
              <a:solidFill>
                <a:srgbClr val="264067"/>
              </a:solidFill>
            </a:endParaRP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1301045" y="6092454"/>
            <a:ext cx="7220504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73050" lvl="1" algn="l">
              <a:spcBef>
                <a:spcPct val="50000"/>
              </a:spcBef>
              <a:buClr>
                <a:srgbClr val="CD3729"/>
              </a:buClr>
              <a:buSzPct val="90000"/>
            </a:pPr>
            <a:r>
              <a:rPr lang="cs-CZ" sz="1600" b="1" dirty="0" smtClean="0">
                <a:solidFill>
                  <a:srgbClr val="264067"/>
                </a:solidFill>
              </a:rPr>
              <a:t> </a:t>
            </a:r>
          </a:p>
        </p:txBody>
      </p:sp>
      <p:pic>
        <p:nvPicPr>
          <p:cNvPr id="5126" name="Picture 7" descr="pptCZ2"/>
          <p:cNvPicPr>
            <a:picLocks noGrp="1" noChangeAspect="1" noChangeArrowheads="1"/>
          </p:cNvPicPr>
          <p:nvPr>
            <p:ph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0"/>
            <a:ext cx="9148763" cy="1363663"/>
          </a:xfrm>
          <a:noFill/>
        </p:spPr>
      </p:pic>
      <p:sp>
        <p:nvSpPr>
          <p:cNvPr id="7" name="Text Box 24"/>
          <p:cNvSpPr txBox="1">
            <a:spLocks noChangeArrowheads="1"/>
          </p:cNvSpPr>
          <p:nvPr/>
        </p:nvSpPr>
        <p:spPr bwMode="auto">
          <a:xfrm>
            <a:off x="1346566" y="1988840"/>
            <a:ext cx="7129462" cy="51398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52425" indent="-352425">
              <a:defRPr>
                <a:solidFill>
                  <a:schemeClr val="tx1"/>
                </a:solidFill>
                <a:latin typeface="Arial" charset="0"/>
              </a:defRPr>
            </a:lvl1pPr>
            <a:lvl2pPr marL="531813"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lvl="1" algn="l">
              <a:spcBef>
                <a:spcPct val="50000"/>
              </a:spcBef>
              <a:buClr>
                <a:srgbClr val="CD3729"/>
              </a:buClr>
            </a:pPr>
            <a:r>
              <a:rPr lang="cs-CZ" sz="1600" b="1" dirty="0" smtClean="0">
                <a:solidFill>
                  <a:srgbClr val="C00000"/>
                </a:solidFill>
              </a:rPr>
              <a:t>Novela zák. č. 38/2004 Sb. o pojišťovacích zprostředkovatelích </a:t>
            </a:r>
          </a:p>
          <a:p>
            <a:pPr marL="352425" lvl="1" indent="-352425" algn="l">
              <a:spcBef>
                <a:spcPct val="50000"/>
              </a:spcBef>
              <a:buClr>
                <a:srgbClr val="CD3729"/>
              </a:buClr>
              <a:buFont typeface="Wingdings" pitchFamily="2" charset="2"/>
              <a:buChar char="n"/>
            </a:pPr>
            <a:r>
              <a:rPr lang="cs-CZ" sz="1600" dirty="0" smtClean="0">
                <a:solidFill>
                  <a:srgbClr val="264067"/>
                </a:solidFill>
              </a:rPr>
              <a:t>Rozšíření působnosti zákona i na zaměstnance pojišťoven v oblasti odborné způsobilosti, pravidel jednání a důvěryhodnosti; rozšíření informačních povinností; regulace nákladů; úprava principů odpovědnosti za zprostředkovatelskou činnost</a:t>
            </a:r>
          </a:p>
          <a:p>
            <a:pPr marL="0" lvl="1" algn="l">
              <a:spcBef>
                <a:spcPct val="50000"/>
              </a:spcBef>
              <a:buClr>
                <a:srgbClr val="CD3729"/>
              </a:buClr>
            </a:pPr>
            <a:r>
              <a:rPr lang="cs-CZ" sz="1600" b="1" dirty="0" smtClean="0">
                <a:solidFill>
                  <a:srgbClr val="C00000"/>
                </a:solidFill>
              </a:rPr>
              <a:t>Novela občanského zákoníku</a:t>
            </a:r>
          </a:p>
          <a:p>
            <a:pPr marL="352425" lvl="1" indent="-352425" algn="l">
              <a:spcBef>
                <a:spcPct val="50000"/>
              </a:spcBef>
              <a:buClr>
                <a:srgbClr val="CD3729"/>
              </a:buClr>
              <a:buFont typeface="Wingdings" pitchFamily="2" charset="2"/>
              <a:buChar char="n"/>
            </a:pPr>
            <a:r>
              <a:rPr lang="cs-CZ" sz="1600" dirty="0" smtClean="0">
                <a:solidFill>
                  <a:srgbClr val="264067"/>
                </a:solidFill>
              </a:rPr>
              <a:t>Výše náhrady nemajetkové újmy u škod na zdraví a při usmrcení zcela na uvážení soudu</a:t>
            </a:r>
          </a:p>
          <a:p>
            <a:pPr marL="0" lvl="1" algn="l">
              <a:spcBef>
                <a:spcPct val="50000"/>
              </a:spcBef>
              <a:buClr>
                <a:srgbClr val="CD3729"/>
              </a:buClr>
            </a:pPr>
            <a:r>
              <a:rPr lang="cs-CZ" sz="1600" b="1" dirty="0" smtClean="0">
                <a:solidFill>
                  <a:srgbClr val="C00000"/>
                </a:solidFill>
              </a:rPr>
              <a:t>Zákon o změně zákonů související se zřízením jednoho inkasního místa</a:t>
            </a:r>
            <a:endParaRPr lang="cs-CZ" sz="1600" b="1" dirty="0">
              <a:solidFill>
                <a:srgbClr val="C00000"/>
              </a:solidFill>
            </a:endParaRPr>
          </a:p>
          <a:p>
            <a:pPr marL="352425" lvl="1" indent="-352425" algn="l">
              <a:spcBef>
                <a:spcPct val="50000"/>
              </a:spcBef>
              <a:buClr>
                <a:srgbClr val="CD3729"/>
              </a:buClr>
              <a:buFont typeface="Wingdings" pitchFamily="2" charset="2"/>
              <a:buChar char="n"/>
            </a:pPr>
            <a:r>
              <a:rPr lang="cs-CZ" sz="1600" dirty="0" smtClean="0">
                <a:solidFill>
                  <a:srgbClr val="264067"/>
                </a:solidFill>
              </a:rPr>
              <a:t>Možnost „převodu odkupného“ na jiného pojistitele</a:t>
            </a:r>
          </a:p>
          <a:p>
            <a:pPr marL="0" lvl="1" algn="l">
              <a:spcBef>
                <a:spcPct val="50000"/>
              </a:spcBef>
              <a:buClr>
                <a:srgbClr val="CD3729"/>
              </a:buClr>
            </a:pPr>
            <a:r>
              <a:rPr lang="cs-CZ" sz="1600" b="1" dirty="0" smtClean="0">
                <a:solidFill>
                  <a:srgbClr val="C00000"/>
                </a:solidFill>
              </a:rPr>
              <a:t>Novela zákona č. 277/2009 Sb. o pojišťovnictví (</a:t>
            </a:r>
            <a:r>
              <a:rPr lang="cs-CZ" sz="1600" b="1" dirty="0" err="1" smtClean="0">
                <a:solidFill>
                  <a:srgbClr val="C00000"/>
                </a:solidFill>
              </a:rPr>
              <a:t>Solvency</a:t>
            </a:r>
            <a:r>
              <a:rPr lang="cs-CZ" sz="1600" b="1" dirty="0" smtClean="0">
                <a:solidFill>
                  <a:srgbClr val="C00000"/>
                </a:solidFill>
              </a:rPr>
              <a:t> II)</a:t>
            </a:r>
          </a:p>
          <a:p>
            <a:pPr marL="352425" lvl="1" indent="-352425" algn="l">
              <a:spcBef>
                <a:spcPct val="50000"/>
              </a:spcBef>
              <a:buClr>
                <a:srgbClr val="CD3729"/>
              </a:buClr>
              <a:buFont typeface="Wingdings" pitchFamily="2" charset="2"/>
              <a:buChar char="n"/>
            </a:pPr>
            <a:r>
              <a:rPr lang="cs-CZ" sz="1600" dirty="0" smtClean="0">
                <a:solidFill>
                  <a:srgbClr val="264067"/>
                </a:solidFill>
              </a:rPr>
              <a:t>Nastavuje nová pravidla pro kapitálové požadavky pojišťoven</a:t>
            </a:r>
          </a:p>
          <a:p>
            <a:pPr marL="352425" lvl="1" indent="-352425" algn="l">
              <a:spcBef>
                <a:spcPct val="50000"/>
              </a:spcBef>
              <a:buClr>
                <a:srgbClr val="CD3729"/>
              </a:buClr>
              <a:buFont typeface="Wingdings" pitchFamily="2" charset="2"/>
              <a:buChar char="n"/>
            </a:pPr>
            <a:r>
              <a:rPr lang="cs-CZ" sz="1600" dirty="0" smtClean="0">
                <a:solidFill>
                  <a:srgbClr val="264067"/>
                </a:solidFill>
              </a:rPr>
              <a:t>Kapitálová přiměřenost ve vztahu k systému upisování rizik a charakteru aktiv a závazků pojišťovny (Pilíř I), řídící a kontrolní systém (Pilíř II), zveřejňování informací pro ekonomické subjekty a pojistníky (</a:t>
            </a:r>
            <a:r>
              <a:rPr lang="cs-CZ" sz="1600" dirty="0">
                <a:solidFill>
                  <a:srgbClr val="264067"/>
                </a:solidFill>
              </a:rPr>
              <a:t>Pilíř III</a:t>
            </a:r>
            <a:r>
              <a:rPr lang="cs-CZ" sz="1600" dirty="0" smtClean="0">
                <a:solidFill>
                  <a:srgbClr val="264067"/>
                </a:solidFill>
              </a:rPr>
              <a:t>)</a:t>
            </a:r>
            <a:endParaRPr lang="cs-CZ" sz="1600" dirty="0">
              <a:solidFill>
                <a:srgbClr val="C00000"/>
              </a:solidFill>
            </a:endParaRPr>
          </a:p>
          <a:p>
            <a:pPr marL="0" indent="0" algn="l">
              <a:spcBef>
                <a:spcPct val="50000"/>
              </a:spcBef>
              <a:spcAft>
                <a:spcPts val="1200"/>
              </a:spcAft>
              <a:buClr>
                <a:srgbClr val="C00000"/>
              </a:buClr>
            </a:pPr>
            <a:endParaRPr lang="cs-CZ" sz="1600" dirty="0">
              <a:solidFill>
                <a:srgbClr val="26406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7459712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číslo snímku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D82E6E-5C80-4CEF-852C-972EB3AB064C}" type="slidenum">
              <a:rPr lang="cs-CZ" smtClean="0"/>
              <a:pPr/>
              <a:t>5</a:t>
            </a:fld>
            <a:endParaRPr lang="cs-CZ" dirty="0" smtClean="0"/>
          </a:p>
        </p:txBody>
      </p: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3635375" y="107950"/>
            <a:ext cx="53292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sz="2000">
                <a:solidFill>
                  <a:schemeClr val="bg1"/>
                </a:solidFill>
              </a:rPr>
              <a:t>VODNÍ BOHATSTVÍ ČESKÉ REPUBLIKY</a:t>
            </a:r>
          </a:p>
        </p:txBody>
      </p:sp>
      <p:sp>
        <p:nvSpPr>
          <p:cNvPr id="5124" name="Text Box 3"/>
          <p:cNvSpPr txBox="1">
            <a:spLocks noChangeArrowheads="1"/>
          </p:cNvSpPr>
          <p:nvPr/>
        </p:nvSpPr>
        <p:spPr bwMode="auto">
          <a:xfrm>
            <a:off x="1320587" y="1628800"/>
            <a:ext cx="707176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cs-CZ" sz="2400" b="1" dirty="0" smtClean="0">
                <a:solidFill>
                  <a:srgbClr val="C00000"/>
                </a:solidFill>
              </a:rPr>
              <a:t>Legislativní vývoj EU</a:t>
            </a:r>
            <a:r>
              <a:rPr lang="cs-CZ" sz="2400" b="1" dirty="0" smtClean="0">
                <a:solidFill>
                  <a:srgbClr val="CD3729"/>
                </a:solidFill>
              </a:rPr>
              <a:t> </a:t>
            </a:r>
          </a:p>
          <a:p>
            <a:pPr algn="l"/>
            <a:endParaRPr lang="en-US" sz="2400" dirty="0">
              <a:solidFill>
                <a:srgbClr val="C00000"/>
              </a:solidFill>
            </a:endParaRPr>
          </a:p>
        </p:txBody>
      </p:sp>
      <p:pic>
        <p:nvPicPr>
          <p:cNvPr id="5126" name="Picture 7" descr="pptCZ2"/>
          <p:cNvPicPr>
            <a:picLocks noGrp="1" noChangeAspect="1" noChangeArrowheads="1"/>
          </p:cNvPicPr>
          <p:nvPr>
            <p:ph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0"/>
            <a:ext cx="9148763" cy="1363663"/>
          </a:xfrm>
          <a:noFill/>
        </p:spPr>
      </p:pic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1320588" y="2348880"/>
            <a:ext cx="690565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lvl="1" algn="l">
              <a:spcBef>
                <a:spcPct val="50000"/>
              </a:spcBef>
              <a:buClr>
                <a:srgbClr val="CD3729"/>
              </a:buClr>
            </a:pPr>
            <a:r>
              <a:rPr lang="cs-CZ" sz="1600" b="1" dirty="0" smtClean="0">
                <a:solidFill>
                  <a:srgbClr val="C00000"/>
                </a:solidFill>
              </a:rPr>
              <a:t>Revize směrnice IMD a specifická regulace zprostředkování investičních produktů (</a:t>
            </a:r>
            <a:r>
              <a:rPr lang="cs-CZ" sz="1600" b="1" dirty="0" err="1" smtClean="0">
                <a:solidFill>
                  <a:srgbClr val="C00000"/>
                </a:solidFill>
              </a:rPr>
              <a:t>PRIPs</a:t>
            </a:r>
            <a:r>
              <a:rPr lang="cs-CZ" sz="1600" b="1" dirty="0" smtClean="0">
                <a:solidFill>
                  <a:srgbClr val="C00000"/>
                </a:solidFill>
              </a:rPr>
              <a:t>)</a:t>
            </a:r>
            <a:endParaRPr lang="cs-CZ" sz="1600" b="1" dirty="0">
              <a:solidFill>
                <a:srgbClr val="C00000"/>
              </a:solidFill>
            </a:endParaRPr>
          </a:p>
          <a:p>
            <a:pPr marL="352425" lvl="1" indent="-352425" algn="l">
              <a:spcBef>
                <a:spcPct val="50000"/>
              </a:spcBef>
              <a:buClr>
                <a:srgbClr val="CD3729"/>
              </a:buClr>
              <a:buFont typeface="Wingdings" pitchFamily="2" charset="2"/>
              <a:buChar char="n"/>
            </a:pPr>
            <a:r>
              <a:rPr lang="cs-CZ" sz="1600" dirty="0" smtClean="0">
                <a:solidFill>
                  <a:srgbClr val="264067"/>
                </a:solidFill>
              </a:rPr>
              <a:t>Zajištění stejné úrovně ochrany spotřebitelů finančních služeb a „</a:t>
            </a:r>
            <a:r>
              <a:rPr lang="en-US" sz="1600" dirty="0" smtClean="0">
                <a:solidFill>
                  <a:srgbClr val="264067"/>
                </a:solidFill>
              </a:rPr>
              <a:t>level playing field</a:t>
            </a:r>
            <a:r>
              <a:rPr lang="cs-CZ" sz="1600" dirty="0" smtClean="0">
                <a:solidFill>
                  <a:srgbClr val="264067"/>
                </a:solidFill>
              </a:rPr>
              <a:t>“ mezi zprostředkovateli těchto služeb</a:t>
            </a:r>
          </a:p>
          <a:p>
            <a:pPr marL="352425" lvl="1" indent="-352425" algn="l">
              <a:spcBef>
                <a:spcPct val="50000"/>
              </a:spcBef>
              <a:buClr>
                <a:srgbClr val="CD3729"/>
              </a:buClr>
              <a:buFont typeface="Wingdings" pitchFamily="2" charset="2"/>
              <a:buChar char="n"/>
            </a:pPr>
            <a:r>
              <a:rPr lang="cs-CZ" sz="1600" dirty="0">
                <a:solidFill>
                  <a:srgbClr val="264067"/>
                </a:solidFill>
              </a:rPr>
              <a:t>Posílení existujících pravidel managementu konfliktu </a:t>
            </a:r>
            <a:r>
              <a:rPr lang="cs-CZ" sz="1600" dirty="0" smtClean="0">
                <a:solidFill>
                  <a:srgbClr val="264067"/>
                </a:solidFill>
              </a:rPr>
              <a:t>zájmů podle</a:t>
            </a:r>
            <a:r>
              <a:rPr lang="cs-CZ" sz="1600" dirty="0" smtClean="0">
                <a:solidFill>
                  <a:srgbClr val="264067"/>
                </a:solidFill>
                <a:latin typeface="Arial"/>
                <a:ea typeface="Times New Roman"/>
              </a:rPr>
              <a:t> pravidel </a:t>
            </a:r>
            <a:r>
              <a:rPr lang="cs-CZ" sz="1600" dirty="0" err="1" smtClean="0">
                <a:solidFill>
                  <a:srgbClr val="264067"/>
                </a:solidFill>
                <a:latin typeface="Arial"/>
                <a:ea typeface="Times New Roman"/>
              </a:rPr>
              <a:t>MiFID</a:t>
            </a:r>
            <a:endParaRPr lang="cs-CZ" sz="1600" dirty="0" smtClean="0">
              <a:solidFill>
                <a:srgbClr val="264067"/>
              </a:solidFill>
              <a:latin typeface="Arial"/>
              <a:ea typeface="Times New Roman"/>
            </a:endParaRPr>
          </a:p>
          <a:p>
            <a:pPr marL="352425" lvl="1" indent="-352425" algn="l">
              <a:spcBef>
                <a:spcPct val="50000"/>
              </a:spcBef>
              <a:buClr>
                <a:srgbClr val="CD3729"/>
              </a:buClr>
              <a:buFont typeface="Wingdings" pitchFamily="2" charset="2"/>
              <a:buChar char="n"/>
            </a:pPr>
            <a:r>
              <a:rPr lang="cs-CZ" sz="1600" dirty="0">
                <a:solidFill>
                  <a:srgbClr val="264067"/>
                </a:solidFill>
              </a:rPr>
              <a:t>Kategorie </a:t>
            </a:r>
            <a:r>
              <a:rPr lang="cs-CZ" sz="1600" dirty="0" err="1">
                <a:solidFill>
                  <a:srgbClr val="264067"/>
                </a:solidFill>
              </a:rPr>
              <a:t>PRIPs</a:t>
            </a:r>
            <a:r>
              <a:rPr lang="cs-CZ" sz="1600" dirty="0">
                <a:solidFill>
                  <a:srgbClr val="264067"/>
                </a:solidFill>
              </a:rPr>
              <a:t> nebyla dosud </a:t>
            </a:r>
            <a:r>
              <a:rPr lang="cs-CZ" sz="1600" dirty="0" smtClean="0">
                <a:solidFill>
                  <a:srgbClr val="264067"/>
                </a:solidFill>
              </a:rPr>
              <a:t>definována </a:t>
            </a:r>
          </a:p>
          <a:p>
            <a:pPr marL="0" lvl="1" algn="l">
              <a:spcBef>
                <a:spcPct val="50000"/>
              </a:spcBef>
              <a:buClr>
                <a:srgbClr val="CD3729"/>
              </a:buClr>
            </a:pPr>
            <a:r>
              <a:rPr lang="cs-CZ" sz="1600" b="1" dirty="0" smtClean="0">
                <a:solidFill>
                  <a:srgbClr val="C00000"/>
                </a:solidFill>
              </a:rPr>
              <a:t>Antidiskriminační legislativa</a:t>
            </a:r>
            <a:endParaRPr lang="cs-CZ" sz="1600" b="1" dirty="0" smtClean="0">
              <a:solidFill>
                <a:srgbClr val="CD3729"/>
              </a:solidFill>
            </a:endParaRPr>
          </a:p>
          <a:p>
            <a:pPr marL="352425" lvl="1" indent="-352425" algn="l">
              <a:spcBef>
                <a:spcPct val="50000"/>
              </a:spcBef>
              <a:buClr>
                <a:srgbClr val="CD3729"/>
              </a:buClr>
              <a:buFont typeface="Wingdings" pitchFamily="2" charset="2"/>
              <a:buChar char="n"/>
            </a:pPr>
            <a:r>
              <a:rPr lang="cs-CZ" sz="1600" dirty="0" smtClean="0">
                <a:solidFill>
                  <a:srgbClr val="264067"/>
                </a:solidFill>
              </a:rPr>
              <a:t>Zrušení výjimky ze zákazu zohledňování faktoru pohlaví (Gender </a:t>
            </a:r>
            <a:r>
              <a:rPr lang="cs-CZ" sz="1600" dirty="0" err="1" smtClean="0">
                <a:solidFill>
                  <a:srgbClr val="264067"/>
                </a:solidFill>
              </a:rPr>
              <a:t>Directive</a:t>
            </a:r>
            <a:r>
              <a:rPr lang="cs-CZ" sz="1600" dirty="0" smtClean="0">
                <a:solidFill>
                  <a:srgbClr val="264067"/>
                </a:solidFill>
              </a:rPr>
              <a:t>) - od</a:t>
            </a:r>
            <a:r>
              <a:rPr lang="cs-CZ" sz="1600" dirty="0">
                <a:solidFill>
                  <a:srgbClr val="264067"/>
                </a:solidFill>
              </a:rPr>
              <a:t> 21. prosince </a:t>
            </a:r>
            <a:r>
              <a:rPr lang="cs-CZ" sz="1600" dirty="0" smtClean="0">
                <a:solidFill>
                  <a:srgbClr val="264067"/>
                </a:solidFill>
              </a:rPr>
              <a:t>2012 všechny nové produkty „unisex“ </a:t>
            </a:r>
          </a:p>
          <a:p>
            <a:pPr marL="352425" lvl="1" indent="-352425" algn="l">
              <a:spcBef>
                <a:spcPct val="50000"/>
              </a:spcBef>
              <a:buClr>
                <a:srgbClr val="CD3729"/>
              </a:buClr>
              <a:buFont typeface="Wingdings" pitchFamily="2" charset="2"/>
              <a:buChar char="n"/>
            </a:pPr>
            <a:r>
              <a:rPr lang="cs-CZ" sz="1600" dirty="0" smtClean="0">
                <a:solidFill>
                  <a:srgbClr val="264067"/>
                </a:solidFill>
              </a:rPr>
              <a:t>Při zákazu zohledňování věku a zdravotního stavu (nová antidiskriminační směrnice) hrozí vymizení některých produktů z trhu</a:t>
            </a:r>
            <a:endParaRPr lang="cs-CZ" sz="1600" dirty="0">
              <a:solidFill>
                <a:srgbClr val="26406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2651058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číslo snímku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D82E6E-5C80-4CEF-852C-972EB3AB064C}" type="slidenum">
              <a:rPr lang="cs-CZ" smtClean="0"/>
              <a:pPr/>
              <a:t>6</a:t>
            </a:fld>
            <a:endParaRPr lang="cs-CZ" dirty="0" smtClean="0"/>
          </a:p>
        </p:txBody>
      </p: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3635375" y="107950"/>
            <a:ext cx="53292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sz="2000">
                <a:solidFill>
                  <a:schemeClr val="bg1"/>
                </a:solidFill>
              </a:rPr>
              <a:t>VODNÍ BOHATSTVÍ ČESKÉ REPUBLIKY</a:t>
            </a:r>
          </a:p>
        </p:txBody>
      </p:sp>
      <p:sp>
        <p:nvSpPr>
          <p:cNvPr id="5124" name="Text Box 3"/>
          <p:cNvSpPr txBox="1">
            <a:spLocks noChangeArrowheads="1"/>
          </p:cNvSpPr>
          <p:nvPr/>
        </p:nvSpPr>
        <p:spPr bwMode="auto">
          <a:xfrm>
            <a:off x="1333754" y="1639752"/>
            <a:ext cx="707176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cs-CZ" sz="2400" b="1" dirty="0" smtClean="0">
                <a:solidFill>
                  <a:srgbClr val="C00000"/>
                </a:solidFill>
              </a:rPr>
              <a:t>Potencionální dopady legislativních změn na pojišťovnictví</a:t>
            </a:r>
          </a:p>
          <a:p>
            <a:pPr algn="l"/>
            <a:endParaRPr lang="en-US" sz="2400" dirty="0">
              <a:solidFill>
                <a:srgbClr val="C00000"/>
              </a:solidFill>
            </a:endParaRPr>
          </a:p>
        </p:txBody>
      </p:sp>
      <p:pic>
        <p:nvPicPr>
          <p:cNvPr id="5126" name="Picture 7" descr="pptCZ2"/>
          <p:cNvPicPr>
            <a:picLocks noGrp="1" noChangeAspect="1" noChangeArrowheads="1"/>
          </p:cNvPicPr>
          <p:nvPr>
            <p:ph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0"/>
            <a:ext cx="9148763" cy="1363663"/>
          </a:xfrm>
          <a:noFill/>
        </p:spPr>
      </p:pic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1384524" y="2492896"/>
            <a:ext cx="6905650" cy="3524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lvl="1" algn="l">
              <a:spcBef>
                <a:spcPct val="50000"/>
              </a:spcBef>
              <a:buClr>
                <a:srgbClr val="CD3729"/>
              </a:buClr>
            </a:pPr>
            <a:endParaRPr lang="cs-CZ" sz="1600" dirty="0" smtClean="0">
              <a:solidFill>
                <a:srgbClr val="264067"/>
              </a:solidFill>
            </a:endParaRPr>
          </a:p>
          <a:p>
            <a:pPr marL="352425" lvl="1" indent="-352425" algn="l">
              <a:spcBef>
                <a:spcPct val="50000"/>
              </a:spcBef>
              <a:buClr>
                <a:srgbClr val="CD3729"/>
              </a:buClr>
              <a:buFont typeface="Wingdings" pitchFamily="2" charset="2"/>
              <a:buChar char="n"/>
            </a:pPr>
            <a:r>
              <a:rPr lang="cs-CZ" dirty="0" smtClean="0">
                <a:solidFill>
                  <a:srgbClr val="264067"/>
                </a:solidFill>
              </a:rPr>
              <a:t>Nové </a:t>
            </a:r>
            <a:r>
              <a:rPr lang="cs-CZ" dirty="0">
                <a:solidFill>
                  <a:srgbClr val="264067"/>
                </a:solidFill>
              </a:rPr>
              <a:t>nároky na vnitřní kontrolní systém </a:t>
            </a:r>
            <a:r>
              <a:rPr lang="cs-CZ" dirty="0" smtClean="0">
                <a:solidFill>
                  <a:srgbClr val="264067"/>
                </a:solidFill>
              </a:rPr>
              <a:t>pojišťoven, pravidla </a:t>
            </a:r>
            <a:r>
              <a:rPr lang="cs-CZ" dirty="0">
                <a:solidFill>
                  <a:srgbClr val="264067"/>
                </a:solidFill>
              </a:rPr>
              <a:t>pro kapitálové požadavky </a:t>
            </a:r>
            <a:r>
              <a:rPr lang="cs-CZ" dirty="0" smtClean="0">
                <a:solidFill>
                  <a:srgbClr val="264067"/>
                </a:solidFill>
              </a:rPr>
              <a:t>a bezpečnost</a:t>
            </a:r>
          </a:p>
          <a:p>
            <a:pPr marL="352425" lvl="1" indent="-352425" algn="l">
              <a:spcBef>
                <a:spcPct val="50000"/>
              </a:spcBef>
              <a:buClr>
                <a:srgbClr val="CD3729"/>
              </a:buClr>
              <a:buFont typeface="Wingdings" pitchFamily="2" charset="2"/>
              <a:buChar char="n"/>
            </a:pPr>
            <a:r>
              <a:rPr lang="cs-CZ" dirty="0" smtClean="0">
                <a:solidFill>
                  <a:srgbClr val="264067"/>
                </a:solidFill>
              </a:rPr>
              <a:t>Extrémní rozšíření informačních povinností pro spotřebitele</a:t>
            </a:r>
          </a:p>
          <a:p>
            <a:pPr marL="352425" lvl="1" indent="-352425" algn="l">
              <a:spcBef>
                <a:spcPct val="50000"/>
              </a:spcBef>
              <a:buClr>
                <a:srgbClr val="CD3729"/>
              </a:buClr>
              <a:buFont typeface="Wingdings" pitchFamily="2" charset="2"/>
              <a:buChar char="n"/>
            </a:pPr>
            <a:r>
              <a:rPr lang="cs-CZ" dirty="0" smtClean="0">
                <a:solidFill>
                  <a:srgbClr val="264067"/>
                </a:solidFill>
              </a:rPr>
              <a:t>Zvýšení právní nejistoty spotřebitelů při uplatnění škody na zdraví a prodlužování délky výplaty pojistného plnění </a:t>
            </a:r>
          </a:p>
          <a:p>
            <a:pPr marL="352425" lvl="1" indent="-352425" algn="l">
              <a:spcBef>
                <a:spcPct val="50000"/>
              </a:spcBef>
              <a:buClr>
                <a:srgbClr val="CD3729"/>
              </a:buClr>
              <a:buFont typeface="Wingdings" pitchFamily="2" charset="2"/>
              <a:buChar char="n"/>
            </a:pPr>
            <a:r>
              <a:rPr lang="cs-CZ" dirty="0" smtClean="0">
                <a:solidFill>
                  <a:srgbClr val="264067"/>
                </a:solidFill>
              </a:rPr>
              <a:t>Zvyšování motivace klientů a zprostředkovatelů pro průběžné rušení životního pojištění   </a:t>
            </a:r>
          </a:p>
          <a:p>
            <a:pPr marL="352425" lvl="1" indent="-352425" algn="l">
              <a:spcBef>
                <a:spcPct val="50000"/>
              </a:spcBef>
              <a:buClr>
                <a:srgbClr val="CD3729"/>
              </a:buClr>
              <a:buFont typeface="Wingdings" pitchFamily="2" charset="2"/>
              <a:buChar char="n"/>
            </a:pPr>
            <a:r>
              <a:rPr lang="cs-CZ" dirty="0" smtClean="0">
                <a:solidFill>
                  <a:srgbClr val="264067"/>
                </a:solidFill>
              </a:rPr>
              <a:t>Nesmyslné „antidiskriminační“ sjednocování cen pojištění pro muže a ženy  </a:t>
            </a:r>
          </a:p>
        </p:txBody>
      </p:sp>
    </p:spTree>
    <p:extLst>
      <p:ext uri="{BB962C8B-B14F-4D97-AF65-F5344CB8AC3E}">
        <p14:creationId xmlns:p14="http://schemas.microsoft.com/office/powerpoint/2010/main" val="3577208620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číslo snímku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D82E6E-5C80-4CEF-852C-972EB3AB064C}" type="slidenum">
              <a:rPr lang="cs-CZ" smtClean="0"/>
              <a:pPr/>
              <a:t>7</a:t>
            </a:fld>
            <a:endParaRPr lang="cs-CZ" dirty="0" smtClean="0"/>
          </a:p>
        </p:txBody>
      </p: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3635375" y="107950"/>
            <a:ext cx="53292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sz="2000">
                <a:solidFill>
                  <a:schemeClr val="bg1"/>
                </a:solidFill>
              </a:rPr>
              <a:t>VODNÍ BOHATSTVÍ ČESKÉ REPUBLIKY</a:t>
            </a:r>
          </a:p>
        </p:txBody>
      </p:sp>
      <p:sp>
        <p:nvSpPr>
          <p:cNvPr id="5124" name="Text Box 3"/>
          <p:cNvSpPr txBox="1">
            <a:spLocks noChangeArrowheads="1"/>
          </p:cNvSpPr>
          <p:nvPr/>
        </p:nvSpPr>
        <p:spPr bwMode="auto">
          <a:xfrm>
            <a:off x="1475657" y="1561494"/>
            <a:ext cx="43817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cs-CZ" sz="2400" b="1" dirty="0" smtClean="0">
                <a:solidFill>
                  <a:srgbClr val="C00000"/>
                </a:solidFill>
              </a:rPr>
              <a:t>Jdeme správným směrem?</a:t>
            </a:r>
            <a:endParaRPr lang="en-US" sz="2400" b="1" dirty="0">
              <a:solidFill>
                <a:srgbClr val="C00000"/>
              </a:solidFill>
            </a:endParaRPr>
          </a:p>
        </p:txBody>
      </p:sp>
      <p:pic>
        <p:nvPicPr>
          <p:cNvPr id="5126" name="Picture 7" descr="pptCZ2"/>
          <p:cNvPicPr>
            <a:picLocks noGrp="1" noChangeAspect="1" noChangeArrowheads="1"/>
          </p:cNvPicPr>
          <p:nvPr>
            <p:ph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0"/>
            <a:ext cx="9148763" cy="1363663"/>
          </a:xfrm>
          <a:noFill/>
        </p:spPr>
      </p:pic>
      <p:sp>
        <p:nvSpPr>
          <p:cNvPr id="17" name="Šipka doprava 16"/>
          <p:cNvSpPr/>
          <p:nvPr/>
        </p:nvSpPr>
        <p:spPr bwMode="auto">
          <a:xfrm rot="5400000">
            <a:off x="3757799" y="5095658"/>
            <a:ext cx="539191" cy="354055"/>
          </a:xfrm>
          <a:prstGeom prst="rightArrow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1906149" y="3666269"/>
            <a:ext cx="4242488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C00000"/>
                </a:solidFill>
              </a:rPr>
              <a:t>Zvýšení nákladů pro pojišťovny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15" name="Zahnutá šipka doleva 14"/>
          <p:cNvSpPr/>
          <p:nvPr/>
        </p:nvSpPr>
        <p:spPr bwMode="auto">
          <a:xfrm>
            <a:off x="6516216" y="3666269"/>
            <a:ext cx="648072" cy="1184915"/>
          </a:xfrm>
          <a:prstGeom prst="curvedLeftArrow">
            <a:avLst/>
          </a:prstGeom>
          <a:solidFill>
            <a:srgbClr val="C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1889471" y="4470941"/>
            <a:ext cx="4275846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C00000"/>
                </a:solidFill>
              </a:rPr>
              <a:t>Růst ceny pojištění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2197405" y="5639527"/>
            <a:ext cx="3659977" cy="369332"/>
          </a:xfrm>
          <a:prstGeom prst="rect">
            <a:avLst/>
          </a:prstGeom>
          <a:solidFill>
            <a:srgbClr val="C00000"/>
          </a:solidFill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Riziko stagnace </a:t>
            </a:r>
            <a:r>
              <a:rPr lang="cs-CZ" b="1" dirty="0" err="1" smtClean="0">
                <a:solidFill>
                  <a:schemeClr val="bg1"/>
                </a:solidFill>
              </a:rPr>
              <a:t>propojištěnosti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872791" y="2276515"/>
            <a:ext cx="4275846" cy="369332"/>
          </a:xfrm>
          <a:prstGeom prst="rect">
            <a:avLst/>
          </a:prstGeom>
          <a:solidFill>
            <a:srgbClr val="E0E8F4"/>
          </a:solidFill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264067"/>
                </a:solidFill>
              </a:rPr>
              <a:t>Nové regulatorní požadavky</a:t>
            </a:r>
            <a:endParaRPr lang="cs-CZ" b="1" dirty="0">
              <a:solidFill>
                <a:srgbClr val="264067"/>
              </a:solidFill>
            </a:endParaRPr>
          </a:p>
        </p:txBody>
      </p:sp>
      <p:sp>
        <p:nvSpPr>
          <p:cNvPr id="23" name="Šipka doprava 22"/>
          <p:cNvSpPr/>
          <p:nvPr/>
        </p:nvSpPr>
        <p:spPr bwMode="auto">
          <a:xfrm rot="5400000">
            <a:off x="3757799" y="2945504"/>
            <a:ext cx="539191" cy="354055"/>
          </a:xfrm>
          <a:prstGeom prst="rightArrow">
            <a:avLst/>
          </a:prstGeom>
          <a:solidFill>
            <a:srgbClr val="C00000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1775256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5" grpId="0" animBg="1"/>
      <p:bldP spid="22" grpId="0" animBg="1"/>
      <p:bldP spid="19" grpId="0" animBg="1"/>
      <p:bldP spid="2" grpId="0" animBg="1"/>
      <p:bldP spid="2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191EAE-ED8E-410A-82C2-716F738C8671}" type="slidenum">
              <a:rPr lang="cs-CZ" smtClean="0"/>
              <a:pPr>
                <a:defRPr/>
              </a:pPr>
              <a:t>8</a:t>
            </a:fld>
            <a:endParaRPr lang="cs-CZ" smtClean="0"/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3635375" y="107950"/>
            <a:ext cx="53292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>
                <a:solidFill>
                  <a:schemeClr val="bg1"/>
                </a:solidFill>
              </a:rPr>
              <a:t>VODNÍ BOHATSTVÍ ČESKÉ REPUBLIKY</a:t>
            </a:r>
          </a:p>
        </p:txBody>
      </p:sp>
      <p:pic>
        <p:nvPicPr>
          <p:cNvPr id="6149" name="Picture 7" descr="pptCZ2"/>
          <p:cNvPicPr>
            <a:picLocks noGrp="1" noChangeAspect="1" noChangeArrowheads="1"/>
          </p:cNvPicPr>
          <p:nvPr>
            <p:ph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0"/>
            <a:ext cx="9148763" cy="1363663"/>
          </a:xfrm>
        </p:spPr>
      </p:pic>
      <p:sp>
        <p:nvSpPr>
          <p:cNvPr id="6230" name="TextovéPole 8"/>
          <p:cNvSpPr txBox="1">
            <a:spLocks noChangeArrowheads="1"/>
          </p:cNvSpPr>
          <p:nvPr/>
        </p:nvSpPr>
        <p:spPr bwMode="auto">
          <a:xfrm>
            <a:off x="1547664" y="4221088"/>
            <a:ext cx="6215083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cs-CZ" b="1" dirty="0" smtClean="0">
              <a:solidFill>
                <a:srgbClr val="264067"/>
              </a:solidFill>
            </a:endParaRPr>
          </a:p>
          <a:p>
            <a:pPr algn="ctr"/>
            <a:r>
              <a:rPr lang="cs-CZ" b="1" dirty="0" smtClean="0">
                <a:solidFill>
                  <a:srgbClr val="264067"/>
                </a:solidFill>
              </a:rPr>
              <a:t>Česká asociace pojišťoven</a:t>
            </a:r>
          </a:p>
          <a:p>
            <a:pPr algn="ctr"/>
            <a:r>
              <a:rPr lang="cs-CZ" b="1" dirty="0" smtClean="0">
                <a:solidFill>
                  <a:srgbClr val="264067"/>
                </a:solidFill>
              </a:rPr>
              <a:t>Na Pankráci 1724/129, 140 00 Praha 4</a:t>
            </a:r>
          </a:p>
          <a:p>
            <a:pPr algn="ctr"/>
            <a:r>
              <a:rPr lang="cs-CZ" b="1" dirty="0" smtClean="0">
                <a:solidFill>
                  <a:srgbClr val="264067"/>
                </a:solidFill>
              </a:rPr>
              <a:t>Tel: +420 222 350 150</a:t>
            </a:r>
          </a:p>
          <a:p>
            <a:pPr algn="ctr"/>
            <a:r>
              <a:rPr lang="cs-CZ" b="1" dirty="0" smtClean="0">
                <a:solidFill>
                  <a:srgbClr val="264067"/>
                </a:solidFill>
              </a:rPr>
              <a:t>E-mail: </a:t>
            </a:r>
            <a:r>
              <a:rPr lang="cs-CZ" b="1" dirty="0" err="1" smtClean="0">
                <a:solidFill>
                  <a:srgbClr val="264067"/>
                </a:solidFill>
              </a:rPr>
              <a:t>sekretariat</a:t>
            </a:r>
            <a:r>
              <a:rPr lang="cs-CZ" b="1" dirty="0" smtClean="0">
                <a:solidFill>
                  <a:srgbClr val="264067"/>
                </a:solidFill>
              </a:rPr>
              <a:t>@</a:t>
            </a:r>
            <a:r>
              <a:rPr lang="cs-CZ" b="1" dirty="0" err="1" smtClean="0">
                <a:solidFill>
                  <a:srgbClr val="264067"/>
                </a:solidFill>
              </a:rPr>
              <a:t>cap.cz</a:t>
            </a:r>
            <a:endParaRPr lang="cs-CZ" b="1" dirty="0" smtClean="0">
              <a:solidFill>
                <a:srgbClr val="264067"/>
              </a:solidFill>
            </a:endParaRPr>
          </a:p>
          <a:p>
            <a:pPr algn="ctr"/>
            <a:r>
              <a:rPr lang="cs-CZ" b="1" dirty="0" smtClean="0">
                <a:solidFill>
                  <a:srgbClr val="264067"/>
                </a:solidFill>
              </a:rPr>
              <a:t>www.</a:t>
            </a:r>
            <a:r>
              <a:rPr lang="cs-CZ" b="1" dirty="0" err="1" smtClean="0">
                <a:solidFill>
                  <a:srgbClr val="264067"/>
                </a:solidFill>
              </a:rPr>
              <a:t>cap.cz</a:t>
            </a:r>
            <a:endParaRPr lang="cs-CZ" b="1" dirty="0">
              <a:solidFill>
                <a:srgbClr val="264067"/>
              </a:solidFill>
            </a:endParaRPr>
          </a:p>
        </p:txBody>
      </p:sp>
      <p:sp>
        <p:nvSpPr>
          <p:cNvPr id="21" name="Text Box 6"/>
          <p:cNvSpPr txBox="1">
            <a:spLocks noChangeArrowheads="1"/>
          </p:cNvSpPr>
          <p:nvPr/>
        </p:nvSpPr>
        <p:spPr bwMode="auto">
          <a:xfrm>
            <a:off x="1428729" y="3143248"/>
            <a:ext cx="650085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895350" indent="-895350" algn="ctr">
              <a:spcBef>
                <a:spcPct val="50000"/>
              </a:spcBef>
              <a:buClr>
                <a:srgbClr val="CD3729"/>
              </a:buClr>
              <a:defRPr/>
            </a:pPr>
            <a:r>
              <a:rPr lang="cs-CZ" sz="2800" b="1" dirty="0" smtClean="0">
                <a:solidFill>
                  <a:srgbClr val="C00000"/>
                </a:solidFill>
                <a:cs typeface="+mn-cs"/>
              </a:rPr>
              <a:t>Děkuji Vám za pozornost!</a:t>
            </a:r>
            <a:endParaRPr lang="cs-CZ" sz="2800" b="1" dirty="0">
              <a:solidFill>
                <a:srgbClr val="C00000"/>
              </a:solidFill>
              <a:cs typeface="+mn-cs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 ČAP pro IIR - 07-11">
  <a:themeElements>
    <a:clrScheme name="Prezentace ČAP pro IIR - 07-1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zentace ČAP pro IIR - 07-1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ezentace ČAP pro IIR - 07-1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ČAP pro IIR - 07-1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ČAP pro IIR - 07-1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ČAP pro IIR - 07-1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ČAP pro IIR - 07-1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zentace ČAP pro IIR - 07-1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ČAP pro IIR - 07-1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ČAP pro IIR - 07-1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ČAP pro IIR - 07-1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ČAP pro IIR - 07-1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ČAP pro IIR - 07-1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zentace ČAP pro IIR - 07-1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Výchozí návrh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Výchozí návrh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9593</TotalTime>
  <Words>445</Words>
  <Application>Microsoft Office PowerPoint</Application>
  <PresentationFormat>Předvádění na obrazovce (4:3)</PresentationFormat>
  <Paragraphs>77</Paragraphs>
  <Slides>8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Prezentace ČAP pro IIR - 07-11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Česká asociace pojišťoven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Ondřej Karel</dc:creator>
  <cp:lastModifiedBy>marcela.kotyrova</cp:lastModifiedBy>
  <cp:revision>671</cp:revision>
  <dcterms:created xsi:type="dcterms:W3CDTF">2007-11-13T20:24:27Z</dcterms:created>
  <dcterms:modified xsi:type="dcterms:W3CDTF">2011-10-10T13:34:35Z</dcterms:modified>
</cp:coreProperties>
</file>