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0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0EBBC-C377-49A3-A828-4155E7B41E4C}" type="datetimeFigureOut">
              <a:rPr lang="cs-CZ"/>
              <a:pPr>
                <a:defRPr/>
              </a:pPr>
              <a:t>10.10.2011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2DF87-FBF3-405B-A746-259E4CD72B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F5E1C-D546-4416-839C-49AE42B1DB0A}" type="datetimeFigureOut">
              <a:rPr lang="cs-CZ"/>
              <a:pPr>
                <a:defRPr/>
              </a:pPr>
              <a:t>10.10.2011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D0ED3-8460-4133-A38D-58CAF39B55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07EF0-5B40-4A9F-9E09-4A9D33258627}" type="datetimeFigureOut">
              <a:rPr lang="cs-CZ"/>
              <a:pPr>
                <a:defRPr/>
              </a:pPr>
              <a:t>10.10.2011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E8310-861B-4F96-AB63-F93118DC32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AF3F6-306D-4E0C-B08B-5298C5277136}" type="datetimeFigureOut">
              <a:rPr lang="cs-CZ"/>
              <a:pPr>
                <a:defRPr/>
              </a:pPr>
              <a:t>10.10.2011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AE0CB-53B3-4CC2-9BEB-E5DA0107A3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338B7-8E1C-4C9B-A1F8-40FF3F0B69FE}" type="datetimeFigureOut">
              <a:rPr lang="cs-CZ"/>
              <a:pPr>
                <a:defRPr/>
              </a:pPr>
              <a:t>10.10.2011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C32D6-7CA0-44CE-9388-4F3DAA3BB7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7BB30-6FDF-440E-819F-8D73A6B1D2DA}" type="datetimeFigureOut">
              <a:rPr lang="cs-CZ"/>
              <a:pPr>
                <a:defRPr/>
              </a:pPr>
              <a:t>10.10.2011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BBA6A-D62C-46EB-9BE7-6910DFF64F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5D2E7-661D-4650-8220-51ECA8152143}" type="datetimeFigureOut">
              <a:rPr lang="cs-CZ"/>
              <a:pPr>
                <a:defRPr/>
              </a:pPr>
              <a:t>10.10.2011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6B014-B8E0-402D-A009-E51E80DA07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3D044-D6E2-499A-86E1-1A7AF2A46399}" type="datetimeFigureOut">
              <a:rPr lang="cs-CZ"/>
              <a:pPr>
                <a:defRPr/>
              </a:pPr>
              <a:t>10.10.2011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37D7A-DE83-4159-903D-3D048EDF32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4C828-2E72-4B88-AFC1-55EC88A11348}" type="datetimeFigureOut">
              <a:rPr lang="cs-CZ"/>
              <a:pPr>
                <a:defRPr/>
              </a:pPr>
              <a:t>10.10.2011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546BE-A572-4CC9-97E8-08ED3DBEB7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B6E8B-636C-4B26-A0FD-3AA7ED472CB1}" type="datetimeFigureOut">
              <a:rPr lang="cs-CZ"/>
              <a:pPr>
                <a:defRPr/>
              </a:pPr>
              <a:t>10.10.2011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52BC3-2146-4690-AA38-B96BC53FE2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73438-07A7-49C3-A3D4-0DB370ED6FE4}" type="datetimeFigureOut">
              <a:rPr lang="cs-CZ"/>
              <a:pPr>
                <a:defRPr/>
              </a:pPr>
              <a:t>10.10.2011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5A569-3106-48A8-BF68-2C88AF615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62A1C0-D80E-4782-BAB5-456C0426C4B8}" type="datetimeFigureOut">
              <a:rPr lang="cs-CZ"/>
              <a:pPr>
                <a:defRPr/>
              </a:pPr>
              <a:t>10.10.2011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318B95-CDDE-4996-954E-72F75C2840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73238"/>
            <a:ext cx="7772400" cy="18272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/>
              <a:t>Některé změny v právní úpravě pojistné smlouvy podle návrhu nového občanského zákoníku</a:t>
            </a:r>
            <a:endParaRPr lang="cs-CZ" dirty="0"/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smtClean="0">
                <a:solidFill>
                  <a:schemeClr val="tx1"/>
                </a:solidFill>
              </a:rPr>
              <a:t>PhDr. Vladimír Přikryl</a:t>
            </a:r>
          </a:p>
          <a:p>
            <a:r>
              <a:rPr lang="cs-CZ" b="1" smtClean="0">
                <a:solidFill>
                  <a:schemeClr val="tx1"/>
                </a:solidFill>
              </a:rPr>
              <a:t>Ministerstvo financí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Některé změny jednotlivých institutů pojistné smlouvy</a:t>
            </a:r>
            <a:endParaRPr lang="cs-CZ" dirty="0"/>
          </a:p>
        </p:txBody>
      </p:sp>
      <p:sp>
        <p:nvSpPr>
          <p:cNvPr id="225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Účinnost smlouvy týkající </a:t>
            </a:r>
            <a:r>
              <a:rPr lang="cs-CZ" b="1" smtClean="0"/>
              <a:t>se pojištění cizího pojistného nebezpečí</a:t>
            </a:r>
            <a:r>
              <a:rPr lang="cs-CZ" smtClean="0"/>
              <a:t> se podmiňuje udělením souhlasu pojištěného do 3 měsíců od uzavření smlouvy</a:t>
            </a:r>
          </a:p>
          <a:p>
            <a:r>
              <a:rPr lang="cs-CZ" smtClean="0"/>
              <a:t>Pokud pojistník </a:t>
            </a:r>
            <a:r>
              <a:rPr lang="cs-CZ" b="1" smtClean="0"/>
              <a:t>v písemné formě </a:t>
            </a:r>
            <a:r>
              <a:rPr lang="cs-CZ" smtClean="0"/>
              <a:t>požádá pojistitele (např. o vysvětlení, proč zamítl likvidaci škodné události), musí mu i pojistitel odpověděl v písemné formě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Některé změny jednotlivých institutů pojistné smlouvy</a:t>
            </a:r>
            <a:endParaRPr lang="cs-CZ" dirty="0"/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U </a:t>
            </a:r>
            <a:r>
              <a:rPr lang="cs-CZ" b="1" smtClean="0"/>
              <a:t>povinných pojištění </a:t>
            </a:r>
            <a:r>
              <a:rPr lang="cs-CZ" smtClean="0"/>
              <a:t>může pojistitel odstoupit od smlouvy nebo vypovědět pojištění </a:t>
            </a:r>
            <a:r>
              <a:rPr lang="cs-CZ" b="1" smtClean="0"/>
              <a:t>pouze v rozsahu stanoveném zákony, které stanoví povinnost pojištění</a:t>
            </a:r>
          </a:p>
          <a:p>
            <a:r>
              <a:rPr lang="cs-CZ" smtClean="0">
                <a:latin typeface="Arial" charset="0"/>
              </a:rPr>
              <a:t>S</a:t>
            </a:r>
            <a:r>
              <a:rPr lang="cs-CZ" smtClean="0"/>
              <a:t> výjimkou povinného pojištění bude mít pojistitel právo </a:t>
            </a:r>
            <a:r>
              <a:rPr lang="cs-CZ" b="1" smtClean="0"/>
              <a:t>odečíst od pojistného plnění splatné pohledávky pojistného nebo jiné pohledávky z pojištění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Některé změny jednotlivých institutů pojistné smlouvy</a:t>
            </a:r>
            <a:endParaRPr lang="cs-CZ" dirty="0"/>
          </a:p>
        </p:txBody>
      </p:sp>
      <p:sp>
        <p:nvSpPr>
          <p:cNvPr id="2457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Povinnost pravdivě a úplně odpovědět na všechny </a:t>
            </a:r>
            <a:r>
              <a:rPr lang="cs-CZ" smtClean="0"/>
              <a:t>se bude vztahovat jen na dotazy, které mohou mít význam pro pojištění jako majetkovou transakci význam. Povinnost k pravdivému sdělení bude splněna, nezatají-li smluvní strana nic podstatného, tj. je-li skutečnost, na niž tázána, v podstatném souladu s jejím tvrzením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Některé změny jednotlivých institutů pojistné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Povinnost </a:t>
            </a:r>
            <a:r>
              <a:rPr lang="cs-CZ" b="1" dirty="0"/>
              <a:t>pojistitele upozornit zájemce o pojištění na nesrovnalosti mezi jeho požadavky a mezi nabízeným pojištěním, musí-li o těchto nesrovnalostech </a:t>
            </a:r>
            <a:r>
              <a:rPr lang="cs-CZ" b="1" dirty="0" smtClean="0"/>
              <a:t>vědět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Zvláštní </a:t>
            </a:r>
            <a:r>
              <a:rPr lang="cs-CZ" b="1" dirty="0"/>
              <a:t>význam má, pokud je zájemci při uzavírání smlouvy nápomocen nezávislý </a:t>
            </a:r>
            <a:r>
              <a:rPr lang="cs-CZ" b="1" dirty="0" smtClean="0"/>
              <a:t>zprostředkovatel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/>
              <a:t>Porušení této informační povinnosti zakládá </a:t>
            </a:r>
            <a:r>
              <a:rPr lang="cs-CZ" b="1" dirty="0" err="1"/>
              <a:t>pojistníkovi</a:t>
            </a:r>
            <a:r>
              <a:rPr lang="cs-CZ" b="1" dirty="0"/>
              <a:t> právo od smlouvy odstoupit.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Některé změny jednotlivých institutů pojistné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Zvýšení </a:t>
            </a:r>
            <a:r>
              <a:rPr lang="cs-CZ" b="1" dirty="0"/>
              <a:t>pojistného nebezpečí</a:t>
            </a:r>
            <a:r>
              <a:rPr lang="cs-CZ" dirty="0"/>
              <a:t>, resp. pojistného rizika, návrh rozlišuje, zda ke změně došlo v závislosti na vůli povinné osoby nebo </a:t>
            </a:r>
            <a:r>
              <a:rPr lang="cs-CZ" dirty="0" smtClean="0"/>
              <a:t>nezávisle </a:t>
            </a:r>
            <a:r>
              <a:rPr lang="cs-CZ" dirty="0"/>
              <a:t>na její </a:t>
            </a:r>
            <a:r>
              <a:rPr lang="cs-CZ" dirty="0" smtClean="0"/>
              <a:t>vůli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Musí </a:t>
            </a:r>
            <a:r>
              <a:rPr lang="cs-CZ" b="1" dirty="0"/>
              <a:t>jít o změnu okolností uvedených ve smlouvě nebo na které se pojistitel předepsaným způsobem dotázal, a že se musí jednat o zvýšení výslovně ujednaného pojistného nebezpečí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Některé změny jednotlivých institutů pojistné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/>
              <a:t>Událost, s níž spojuje svůj požadavek na pojistné plnění</a:t>
            </a:r>
            <a:r>
              <a:rPr lang="cs-CZ" dirty="0"/>
              <a:t> bude moci oznámit jak pojistník, popřípadě pojištěný nebo obmyšlený, tak každý, kdo má na pojistném plnění právní zájem (např. zástavní věřitel</a:t>
            </a:r>
            <a:r>
              <a:rPr lang="cs-CZ" dirty="0" smtClean="0"/>
              <a:t>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Přiměřenou </a:t>
            </a:r>
            <a:r>
              <a:rPr lang="cs-CZ" b="1" dirty="0"/>
              <a:t>zálohu </a:t>
            </a:r>
            <a:r>
              <a:rPr lang="cs-CZ" b="1" dirty="0" smtClean="0"/>
              <a:t>pojistitel neposkytne má-li rozumný </a:t>
            </a:r>
            <a:r>
              <a:rPr lang="cs-CZ" b="1" dirty="0"/>
              <a:t>důvod vyplacení zálohy odepřít</a:t>
            </a:r>
            <a:r>
              <a:rPr lang="cs-CZ" dirty="0"/>
              <a:t>. Důvodová zpráva spojuje takový důvod s porušením obecných ustanovení navrhovaného nového občanského zákoníku, kdy </a:t>
            </a:r>
            <a:r>
              <a:rPr lang="cs-CZ" b="1" dirty="0"/>
              <a:t>má každý povinnost jednat v právním styku poctivě a  nikdo nesmí těžit ze svého nepoctivého nebo protiprávního činu, nebo z protiprávního stavu, který vyvolal nebo nad kterým má kontrolu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Některé změny jednotlivých institutů pojistné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Právo </a:t>
            </a:r>
            <a:r>
              <a:rPr lang="cs-CZ" b="1" dirty="0" err="1"/>
              <a:t>pojistníka</a:t>
            </a:r>
            <a:r>
              <a:rPr lang="cs-CZ" b="1" dirty="0"/>
              <a:t> vypovědět pojištění </a:t>
            </a:r>
            <a:r>
              <a:rPr lang="cs-CZ" b="1" dirty="0" smtClean="0"/>
              <a:t>v </a:t>
            </a:r>
            <a:r>
              <a:rPr lang="cs-CZ" b="1" dirty="0"/>
              <a:t>případě, že pojistitel porušil při určení výše pojistného nebo pro výpočet pojistného plnění zásadu rovného </a:t>
            </a:r>
            <a:r>
              <a:rPr lang="cs-CZ" b="1" dirty="0" smtClean="0"/>
              <a:t>zacházení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Vypovídá se pojištění, tedy obligace!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U skupinového pojištění musí být určeno, jak </a:t>
            </a:r>
            <a:r>
              <a:rPr lang="cs-CZ" dirty="0"/>
              <a:t>se členové pojištěné skupiny </a:t>
            </a:r>
            <a:r>
              <a:rPr lang="cs-CZ" dirty="0" smtClean="0"/>
              <a:t>určí. </a:t>
            </a:r>
            <a:r>
              <a:rPr lang="cs-CZ" b="1" dirty="0" smtClean="0"/>
              <a:t>Absence souhlasu pojištěného se </a:t>
            </a:r>
            <a:r>
              <a:rPr lang="cs-CZ" b="1" dirty="0"/>
              <a:t>nahradí osvědčením </a:t>
            </a:r>
            <a:r>
              <a:rPr lang="cs-CZ" b="1" dirty="0" err="1"/>
              <a:t>pojistníkova</a:t>
            </a:r>
            <a:r>
              <a:rPr lang="cs-CZ" b="1" dirty="0"/>
              <a:t> pojistitelného zájmu na pojištění skupiny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Některé změny jednotlivých institutů pojistné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000" b="1" smtClean="0"/>
              <a:t>Nálezem pojištěného majetku  vlastnické právo vlastnické právo na pojistitele nepřechází, pokud nebylo ujednáno jinak</a:t>
            </a:r>
          </a:p>
          <a:p>
            <a:pPr>
              <a:lnSpc>
                <a:spcPct val="90000"/>
              </a:lnSpc>
            </a:pPr>
            <a:r>
              <a:rPr lang="cs-CZ" sz="3000" smtClean="0"/>
              <a:t>Majetek se však </a:t>
            </a:r>
            <a:r>
              <a:rPr lang="cs-CZ" sz="3000" b="1" smtClean="0"/>
              <a:t>nepovažuje za nalezený</a:t>
            </a:r>
            <a:r>
              <a:rPr lang="cs-CZ" sz="3000" smtClean="0"/>
              <a:t>, je-li sice doložena jeho fyzická existence, ale vlastník se nemůže ujmout jeho držby buď vůbec nebo jen s nepřiměřenými obtížemi nebo náklady, anebo je-li nalezená věc natolik poškozena, že již ztratila svůj původní charakter, nebo ji lze opravit jen s nepřiměřenými náklady.</a:t>
            </a:r>
          </a:p>
          <a:p>
            <a:pPr>
              <a:lnSpc>
                <a:spcPct val="90000"/>
              </a:lnSpc>
            </a:pPr>
            <a:endParaRPr lang="cs-CZ" sz="300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Některé změny jednotlivých institutů pojistné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Zvláštní ustanovení o pojištění </a:t>
            </a:r>
            <a:r>
              <a:rPr lang="cs-CZ" b="1" dirty="0"/>
              <a:t>lidských tkání nebo orgánů, lidské krve nebo jejích složek a mrtvého těla nebo jeho oddělené </a:t>
            </a:r>
            <a:r>
              <a:rPr lang="cs-CZ" b="1" dirty="0" smtClean="0"/>
              <a:t>části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/>
              <a:t>Návrh oproti současnosti nerozlišuje u škody vyvolané zvláštní povahou provozu, zda jde o dopravní prostředek motorový nebo bezmotorový a klade tak důraz na zvláštní povahu provozu dopravního prostředku více než na samotnou povahu dopravního prostředku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Některé změny jednotlivých institutů pojistné smlouvy</a:t>
            </a:r>
            <a:endParaRPr lang="cs-CZ" dirty="0"/>
          </a:p>
        </p:txBody>
      </p:sp>
      <p:sp>
        <p:nvSpPr>
          <p:cNvPr id="3174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Návrh opouští současné  zbytečné omezování autonomie vůle smluvních stran (pojištění finančních ztrát)</a:t>
            </a:r>
          </a:p>
          <a:p>
            <a:r>
              <a:rPr lang="cs-CZ" b="1" smtClean="0"/>
              <a:t>U pojištění </a:t>
            </a:r>
            <a:r>
              <a:rPr lang="cs-CZ" b="1" smtClean="0">
                <a:latin typeface="Arial" charset="0"/>
              </a:rPr>
              <a:t>velkých</a:t>
            </a:r>
            <a:r>
              <a:rPr lang="cs-CZ" b="1" smtClean="0"/>
              <a:t> rizik se lze odchýlit od jakéhokoli ustanovení části týkající se pojištění ve prospěch kterékoli strany, vyžaduje-li to účel a povaha pojištění</a:t>
            </a:r>
            <a:endParaRPr lang="cs-CZ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Pojistná smlouva</a:t>
            </a:r>
          </a:p>
        </p:txBody>
      </p:sp>
      <p:sp>
        <p:nvSpPr>
          <p:cNvPr id="143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Opětovné zařazení ustanovení o pojistné smlouvě do občanského zákoníku</a:t>
            </a:r>
            <a:r>
              <a:rPr lang="cs-CZ" smtClean="0"/>
              <a:t> </a:t>
            </a:r>
          </a:p>
          <a:p>
            <a:r>
              <a:rPr lang="cs-CZ" b="1" smtClean="0"/>
              <a:t>Změny nemají revoluční charakter</a:t>
            </a:r>
          </a:p>
          <a:p>
            <a:r>
              <a:rPr lang="cs-CZ" b="1" smtClean="0"/>
              <a:t>Jestliže je něco pro ekonomiku, potažmo pro podnikání skutečně škodlivé, pak je to zejména nestabilita právního prostředí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09900"/>
          </a:xfrm>
        </p:spPr>
        <p:txBody>
          <a:bodyPr/>
          <a:lstStyle/>
          <a:p>
            <a:r>
              <a:rPr lang="cs-CZ" smtClean="0"/>
              <a:t>Přeji Vám hodně úspěchů v osobním i pracovním životě a zejména kvalitní a dlouhodobě stabilní právní úpravu Vaší činnosti</a:t>
            </a:r>
          </a:p>
        </p:txBody>
      </p:sp>
      <p:sp>
        <p:nvSpPr>
          <p:cNvPr id="32770" name="Zástupný symbol pro obsah 2"/>
          <p:cNvSpPr>
            <a:spLocks noGrp="1"/>
          </p:cNvSpPr>
          <p:nvPr>
            <p:ph idx="1"/>
          </p:nvPr>
        </p:nvSpPr>
        <p:spPr>
          <a:xfrm>
            <a:off x="457200" y="3933825"/>
            <a:ext cx="8229600" cy="2192338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cs-CZ" smtClean="0"/>
              <a:t> </a:t>
            </a:r>
            <a:r>
              <a:rPr lang="cs-CZ" sz="4800" b="1" smtClean="0"/>
              <a:t>Děkuji za pozornost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smtClean="0"/>
              <a:t>Pojistná smlouva jako smlouva </a:t>
            </a:r>
            <a:r>
              <a:rPr lang="cs-CZ" sz="4000" smtClean="0">
                <a:latin typeface="Arial" charset="0"/>
              </a:rPr>
              <a:t>odvážná (</a:t>
            </a:r>
            <a:r>
              <a:rPr lang="cs-CZ" sz="4000" smtClean="0"/>
              <a:t>aleatorní</a:t>
            </a:r>
            <a:r>
              <a:rPr lang="cs-CZ" sz="4000" smtClean="0">
                <a:latin typeface="Arial" charset="0"/>
              </a:rPr>
              <a:t>)</a:t>
            </a:r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Odlišnosti od ostatních smluv z této skupiny, zejména </a:t>
            </a:r>
            <a:r>
              <a:rPr lang="cs-CZ" b="1" smtClean="0"/>
              <a:t>od smlouvy o sázce a o důchodu</a:t>
            </a:r>
          </a:p>
          <a:p>
            <a:r>
              <a:rPr lang="cs-CZ" b="1" smtClean="0"/>
              <a:t>Smlouva o sázce - ujednané majetkové plnění získá strana, jejíž tvrzení se ukáže správným.</a:t>
            </a:r>
            <a:r>
              <a:rPr lang="cs-CZ" smtClean="0"/>
              <a:t> Tato smlouva tedy nevylučuje úmysl spekulační nebo zištný.</a:t>
            </a:r>
          </a:p>
          <a:p>
            <a:r>
              <a:rPr lang="cs-CZ" b="1" smtClean="0"/>
              <a:t>Účelem pojištění není obohacení oprávněné osoby, ale podstatný je pojistný zájem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smtClean="0"/>
              <a:t>Pojistná smlouva jako smlouva </a:t>
            </a:r>
            <a:r>
              <a:rPr lang="cs-CZ" sz="4000" smtClean="0">
                <a:latin typeface="Arial" charset="0"/>
              </a:rPr>
              <a:t>odvážná (</a:t>
            </a:r>
            <a:r>
              <a:rPr lang="cs-CZ" sz="4000" smtClean="0"/>
              <a:t>aleatorní</a:t>
            </a:r>
            <a:r>
              <a:rPr lang="cs-CZ" sz="4000" smtClean="0">
                <a:latin typeface="Arial" charset="0"/>
              </a:rPr>
              <a:t>)</a:t>
            </a:r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smlouva o důchodu - jejím pojmovým znakem </a:t>
            </a:r>
            <a:r>
              <a:rPr lang="cs-CZ" b="1" smtClean="0"/>
              <a:t>je povinnost plátce platit příjemci pravidelné peněžní dávky po ujednanou dobu</a:t>
            </a:r>
          </a:p>
          <a:p>
            <a:r>
              <a:rPr lang="cs-CZ" smtClean="0"/>
              <a:t>pojmovým znakem pojistné smlouvy je </a:t>
            </a:r>
            <a:r>
              <a:rPr lang="cs-CZ" b="1" smtClean="0"/>
              <a:t>synallagma</a:t>
            </a:r>
            <a:r>
              <a:rPr lang="cs-CZ" smtClean="0"/>
              <a:t> spočívající ve vzájemné povinnosti poskytnout pojistné plnění oprávněné osobě, nastane-li pojistná událost, a v povinnosti pojistníka platit pojistiteli pojistné</a:t>
            </a:r>
            <a:endParaRPr lang="cs-CZ" b="1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Některé změny pojistné smlouvy</a:t>
            </a:r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Nebyly převzaty definice řady pojmů</a:t>
            </a:r>
          </a:p>
          <a:p>
            <a:r>
              <a:rPr lang="cs-CZ" b="1" smtClean="0"/>
              <a:t>Nezužuje se pojem pojistitele jen na pojišťovnu s povolením provozovat pojišťovací činnost</a:t>
            </a:r>
          </a:p>
          <a:p>
            <a:r>
              <a:rPr lang="cs-CZ" b="1" smtClean="0"/>
              <a:t>Možnost ujednání, která budou pojistitele zavazovat i k plnění v nepeněžité formě</a:t>
            </a:r>
          </a:p>
          <a:p>
            <a:r>
              <a:rPr lang="cs-CZ" b="1" smtClean="0"/>
              <a:t>Vyjmutí informačních povinností pojistitele vůči zájemci o pojištění a pojistníkovi</a:t>
            </a:r>
            <a:r>
              <a:rPr lang="cs-CZ" smtClean="0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Úprava institutu pojistného zájmu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450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Oprávněná potřeba </a:t>
            </a:r>
            <a:r>
              <a:rPr lang="cs-CZ" b="1" dirty="0"/>
              <a:t>ochrany před následky nahodilé skutečnosti vyvolané pojistným nebezpečím, </a:t>
            </a:r>
            <a:r>
              <a:rPr lang="cs-CZ" dirty="0"/>
              <a:t>tj. před následky pojistné události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Pojištění </a:t>
            </a:r>
            <a:r>
              <a:rPr lang="cs-CZ" b="1" dirty="0"/>
              <a:t>osob</a:t>
            </a:r>
            <a:r>
              <a:rPr lang="cs-CZ" dirty="0"/>
              <a:t> </a:t>
            </a:r>
            <a:r>
              <a:rPr lang="cs-CZ" dirty="0" smtClean="0"/>
              <a:t>skutečný </a:t>
            </a:r>
            <a:r>
              <a:rPr lang="cs-CZ" dirty="0"/>
              <a:t>a podstatný rozumný důvod vyplývající z jejich vzájemného vztahu, založený na jejich příbuzenství nebo podmíněný prospěchem nebo výhodou jedné osoby z pokračování života </a:t>
            </a:r>
            <a:r>
              <a:rPr lang="cs-CZ" dirty="0" smtClean="0"/>
              <a:t>jiného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i="1" dirty="0" smtClean="0"/>
              <a:t>Pojistník má pojistný zájem na vlastním životě a zdraví, ale i na životě a zdraví jiné osoby, osvědčí-li zájem podmíněný vztahem k této osobě, ať již vyplývá z příbuzenství nebo je podmíněn prospěchem či výhodou z pokračování jejího života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Úprava institutu pojistného zájmu</a:t>
            </a:r>
            <a:endParaRPr lang="cs-CZ" smtClean="0"/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Pojištění majetku</a:t>
            </a:r>
            <a:r>
              <a:rPr lang="cs-CZ" smtClean="0"/>
              <a:t> skutečný a podstatný zájmem určité osoby, aby škoda náhodně vzniklá na určitém majetku pro tuto osobu neznamenala přímou finanční ztrátu</a:t>
            </a:r>
          </a:p>
          <a:p>
            <a:r>
              <a:rPr lang="cs-CZ" i="1" smtClean="0"/>
              <a:t>Pojistník má pojistný zájem na vlastním majetku, ale i na majetku jiné osoby, osvědčí-li, že by mu bez jeho existence a uchování hrozila přímá majetková ztráta.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Úprava institutu pojistného zájmu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000" i="1" smtClean="0"/>
              <a:t>Dal-li pojištěný souhlas k pojištění, má se za to, že pojistný zájem pojistníka byl prokázán.</a:t>
            </a:r>
            <a:r>
              <a:rPr lang="cs-CZ" sz="3000" smtClean="0"/>
              <a:t> </a:t>
            </a:r>
            <a:endParaRPr lang="cs-CZ" sz="300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cs-CZ" sz="3000" smtClean="0"/>
              <a:t>V případě života, zdraví a majetku jiné osoby jde o tzv. </a:t>
            </a:r>
            <a:r>
              <a:rPr lang="cs-CZ" sz="3000" b="1" smtClean="0"/>
              <a:t>vyvratitelné právní domněnky</a:t>
            </a:r>
            <a:r>
              <a:rPr lang="cs-CZ" sz="3000" smtClean="0"/>
              <a:t>. Je-li pojištěným osoba odlišná od pojistníka, pak samotný pojištěný pojistný zájem mít nemusí; pojistný zájem se vyžaduje u pojistníka. </a:t>
            </a:r>
            <a:r>
              <a:rPr lang="cs-CZ" sz="3000" b="1" smtClean="0"/>
              <a:t>Fikcí důkazu existence pojistníkova pojistného zájmu</a:t>
            </a:r>
            <a:r>
              <a:rPr lang="cs-CZ" sz="3000" smtClean="0"/>
              <a:t> je souhlas pojištěného. </a:t>
            </a:r>
            <a:endParaRPr lang="cs-CZ" sz="3000" b="1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Právní význam pojistného zájmu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Jeho existence podmiňuje vznik a trvání pojištění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/>
              <a:t>C</a:t>
            </a:r>
            <a:r>
              <a:rPr lang="cs-CZ" b="1" dirty="0" smtClean="0"/>
              <a:t>hybí-li </a:t>
            </a:r>
            <a:r>
              <a:rPr lang="cs-CZ" b="1" dirty="0"/>
              <a:t>pojistný zájem od počátku, je smlouva </a:t>
            </a:r>
            <a:r>
              <a:rPr lang="cs-CZ" b="1" dirty="0" smtClean="0"/>
              <a:t>neplatná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Zanikne-li </a:t>
            </a:r>
            <a:r>
              <a:rPr lang="cs-CZ" b="1" dirty="0"/>
              <a:t>později, tj. po uzavření pojistné </a:t>
            </a:r>
            <a:r>
              <a:rPr lang="cs-CZ" b="1" dirty="0" smtClean="0"/>
              <a:t>smlouvy</a:t>
            </a:r>
            <a:r>
              <a:rPr lang="cs-CZ" dirty="0" smtClean="0"/>
              <a:t>, </a:t>
            </a:r>
            <a:r>
              <a:rPr lang="cs-CZ" b="1" dirty="0" smtClean="0"/>
              <a:t>pojištění </a:t>
            </a:r>
            <a:r>
              <a:rPr lang="cs-CZ" b="1" dirty="0"/>
              <a:t>zanikne</a:t>
            </a:r>
            <a:r>
              <a:rPr lang="cs-CZ" dirty="0"/>
              <a:t>. Pojistiteli má v takovém případě náležet pojistné až do okamžiku, kdy se o zániku pojistného zájmu dozvěděl</a:t>
            </a:r>
            <a:endParaRPr lang="cs-CZ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1024</Words>
  <Application>Microsoft Office PowerPoint</Application>
  <PresentationFormat>Předvádění na obrazovce (4:3)</PresentationFormat>
  <Paragraphs>66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3" baseType="lpstr">
      <vt:lpstr>Calibri</vt:lpstr>
      <vt:lpstr>Arial</vt:lpstr>
      <vt:lpstr>Motiv sady Office</vt:lpstr>
      <vt:lpstr>Některé změny v právní úpravě pojistné smlouvy podle návrhu nového občanského zákoníku</vt:lpstr>
      <vt:lpstr>Pojistná smlouva</vt:lpstr>
      <vt:lpstr>Pojistná smlouva jako smlouva odvážná (aleatorní)</vt:lpstr>
      <vt:lpstr>Pojistná smlouva jako smlouva odvážná (aleatorní)</vt:lpstr>
      <vt:lpstr>Některé změny pojistné smlouvy</vt:lpstr>
      <vt:lpstr>Úprava institutu pojistného zájmu</vt:lpstr>
      <vt:lpstr>Úprava institutu pojistného zájmu</vt:lpstr>
      <vt:lpstr>Úprava institutu pojistného zájmu</vt:lpstr>
      <vt:lpstr>Právní význam pojistného zájmu</vt:lpstr>
      <vt:lpstr>Některé změny jednotlivých institutů pojistné smlouvy</vt:lpstr>
      <vt:lpstr>Některé změny jednotlivých institutů pojistné smlouvy</vt:lpstr>
      <vt:lpstr>Některé změny jednotlivých institutů pojistné smlouvy</vt:lpstr>
      <vt:lpstr>Některé změny jednotlivých institutů pojistné smlouvy</vt:lpstr>
      <vt:lpstr>Některé změny jednotlivých institutů pojistné smlouvy</vt:lpstr>
      <vt:lpstr>Některé změny jednotlivých institutů pojistné smlouvy</vt:lpstr>
      <vt:lpstr>Některé změny jednotlivých institutů pojistné smlouvy</vt:lpstr>
      <vt:lpstr>Některé změny jednotlivých institutů pojistné smlouvy</vt:lpstr>
      <vt:lpstr>Některé změny jednotlivých institutů pojistné smlouvy</vt:lpstr>
      <vt:lpstr>Některé změny jednotlivých institutů pojistné smlouvy</vt:lpstr>
      <vt:lpstr>Přeji Vám hodně úspěchů v osobním i pracovním životě a zejména kvalitní a dlouhodobě stabilní právní úpravu Vaší činnosti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Některé změny v právní úpravě pojistné smlouvy podle návrhu nového občanského zákoníku</dc:title>
  <dc:creator>Vladimír Přikryl</dc:creator>
  <cp:lastModifiedBy>11018</cp:lastModifiedBy>
  <cp:revision>13</cp:revision>
  <dcterms:created xsi:type="dcterms:W3CDTF">2011-10-09T10:52:03Z</dcterms:created>
  <dcterms:modified xsi:type="dcterms:W3CDTF">2011-10-10T05:56:55Z</dcterms:modified>
</cp:coreProperties>
</file>