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420" r:id="rId2"/>
    <p:sldId id="331" r:id="rId3"/>
    <p:sldId id="342" r:id="rId4"/>
    <p:sldId id="343" r:id="rId5"/>
    <p:sldId id="344" r:id="rId6"/>
    <p:sldId id="345" r:id="rId7"/>
    <p:sldId id="341" r:id="rId8"/>
    <p:sldId id="339" r:id="rId9"/>
    <p:sldId id="348" r:id="rId10"/>
    <p:sldId id="349" r:id="rId11"/>
    <p:sldId id="366" r:id="rId12"/>
    <p:sldId id="367" r:id="rId13"/>
    <p:sldId id="368" r:id="rId14"/>
    <p:sldId id="369" r:id="rId15"/>
    <p:sldId id="370" r:id="rId16"/>
    <p:sldId id="372" r:id="rId17"/>
    <p:sldId id="421" r:id="rId18"/>
    <p:sldId id="422" r:id="rId19"/>
    <p:sldId id="336" r:id="rId20"/>
    <p:sldId id="374" r:id="rId21"/>
    <p:sldId id="375" r:id="rId22"/>
    <p:sldId id="378" r:id="rId23"/>
    <p:sldId id="424" r:id="rId24"/>
    <p:sldId id="425" r:id="rId25"/>
    <p:sldId id="430" r:id="rId26"/>
    <p:sldId id="426" r:id="rId27"/>
    <p:sldId id="427" r:id="rId28"/>
    <p:sldId id="428" r:id="rId29"/>
    <p:sldId id="429" r:id="rId30"/>
    <p:sldId id="431" r:id="rId31"/>
    <p:sldId id="432" r:id="rId32"/>
    <p:sldId id="423" r:id="rId33"/>
    <p:sldId id="419" r:id="rId3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6E"/>
    <a:srgbClr val="DD6909"/>
    <a:srgbClr val="909094"/>
    <a:srgbClr val="DCDF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5" autoAdjust="0"/>
    <p:restoredTop sz="94602" autoAdjust="0"/>
  </p:normalViewPr>
  <p:slideViewPr>
    <p:cSldViewPr>
      <p:cViewPr varScale="1">
        <p:scale>
          <a:sx n="70" d="100"/>
          <a:sy n="70" d="100"/>
        </p:scale>
        <p:origin x="-4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614" y="-114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204D9C-300F-4694-90CC-99FAFE992C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43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Klepnutím lze upravit styly předlohy textu.</a:t>
            </a:r>
          </a:p>
          <a:p>
            <a:pPr lvl="1"/>
            <a:r>
              <a:rPr lang="en-GB" noProof="0" smtClean="0"/>
              <a:t>Druhá úroveň</a:t>
            </a:r>
          </a:p>
          <a:p>
            <a:pPr lvl="2"/>
            <a:r>
              <a:rPr lang="en-GB" noProof="0" smtClean="0"/>
              <a:t>Třetí úroveň</a:t>
            </a:r>
          </a:p>
          <a:p>
            <a:pPr lvl="3"/>
            <a:r>
              <a:rPr lang="en-GB" noProof="0" smtClean="0"/>
              <a:t>Čtvrtá úroveň</a:t>
            </a:r>
          </a:p>
          <a:p>
            <a:pPr lvl="4"/>
            <a:r>
              <a:rPr lang="en-GB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276" tIns="50138" rIns="100276" bIns="50138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4E2D1E-81FE-485A-96D1-EFFFF609C89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93688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7A10DA-79A9-4D5A-BD32-A64E8F8D858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7A10DA-79A9-4D5A-BD32-A64E8F8D858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7A10DA-79A9-4D5A-BD32-A64E8F8D858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7A10DA-79A9-4D5A-BD32-A64E8F8D858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7A10DA-79A9-4D5A-BD32-A64E8F8D858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44740" name="Zástupný symbol pro číslo snímku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76" tIns="50138" rIns="100276" bIns="50138" anchor="b"/>
          <a:lstStyle/>
          <a:p>
            <a:pPr algn="r"/>
            <a:fld id="{C66BA975-B764-40C9-9AA8-7B278454F1E3}" type="slidenum">
              <a:rPr lang="en-GB" sz="1400"/>
              <a:pPr algn="r"/>
              <a:t>16</a:t>
            </a:fld>
            <a:endParaRPr lang="en-GB" sz="1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6037BD-A184-4367-8589-2833BF14E6B1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67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46788" name="Zástupný symbol pro číslo snímku 3"/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276" tIns="50138" rIns="100276" bIns="50138" anchor="b"/>
          <a:lstStyle/>
          <a:p>
            <a:pPr algn="r"/>
            <a:fld id="{78597D1C-995C-4294-BD64-3FF282C613E9}" type="slidenum">
              <a:rPr lang="en-GB" sz="1400"/>
              <a:pPr algn="r"/>
              <a:t>18</a:t>
            </a:fld>
            <a:endParaRPr lang="en-GB" sz="1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3BA42B-D049-4DB4-8672-38C4E7592EE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3BA42B-D049-4DB4-8672-38C4E7592EE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3BA42B-D049-4DB4-8672-38C4E7592EE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3BA42B-D049-4DB4-8672-38C4E7592EE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E99F4C-8DA0-48A9-98A9-5F0B707E98A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E99F4C-8DA0-48A9-98A9-5F0B707E98A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E99F4C-8DA0-48A9-98A9-5F0B707E98A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3BA42B-D049-4DB4-8672-38C4E7592EE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4E2D1E-81FE-485A-96D1-EFFFF609C89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05965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E798-5368-46D0-8CEC-404899828D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240122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32"/>
            <a:ext cx="6019800" cy="52689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7BD2-5AA8-47F3-B683-C82FD5003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7661569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994" y="2643182"/>
            <a:ext cx="8229600" cy="1928826"/>
          </a:xfrm>
          <a:prstGeom prst="rect">
            <a:avLst/>
          </a:prstGeom>
        </p:spPr>
        <p:txBody>
          <a:bodyPr/>
          <a:lstStyle>
            <a:lvl1pPr>
              <a:defRPr sz="3200" baseline="0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80392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3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90770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5183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795963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5079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i strana - 4 lo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0" y="5734050"/>
            <a:ext cx="9144000" cy="1123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>
              <a:defRPr/>
            </a:pPr>
            <a:r>
              <a:rPr lang="en-US" sz="1400" spc="30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Click to edit Master subtitle style</a:t>
            </a:r>
            <a:endParaRPr lang="cs-CZ" sz="1400" spc="300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Box 10"/>
          <p:cNvSpPr txBox="1">
            <a:spLocks noChangeArrowheads="1"/>
          </p:cNvSpPr>
          <p:nvPr userDrawn="1"/>
        </p:nvSpPr>
        <p:spPr bwMode="auto">
          <a:xfrm>
            <a:off x="0" y="2997200"/>
            <a:ext cx="9144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Místo na název prezentace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908175" y="5589588"/>
            <a:ext cx="532765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4550" y="660400"/>
            <a:ext cx="2374900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27584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764220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732538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795902" y="4797152"/>
            <a:ext cx="1439862" cy="538163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lang="en-US" smtClean="0"/>
              <a:t>Click icon to add picture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50872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38" y="2000240"/>
            <a:ext cx="4038600" cy="114300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286124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4643438" y="4643446"/>
            <a:ext cx="4038600" cy="121444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0A1F-73CB-4B13-9A0B-B036084F6D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3F65-CBB7-4B8D-B150-D005394BDA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3454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E98DE-BD47-425B-9986-D46C778471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8672276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6A19-DDC8-4BA9-A0DC-5D3488D0A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432213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034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034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9D1FE-EDD1-4894-A337-4157BD16B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185268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8155-48A3-4579-AE64-445C6CAC9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533460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0E3F1-40F1-48CA-9B5D-D8A56C134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558170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19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78EB9-160C-4095-A028-FB67A5C3C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813470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37989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89ED-9595-4421-A4BE-FB43F61A9D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2928139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6975"/>
            <a:ext cx="82296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cs-CZ" dirty="0"/>
              <a:t>www.</a:t>
            </a:r>
            <a:r>
              <a:rPr lang="cs-CZ" dirty="0" err="1"/>
              <a:t>prkpartners.com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Clr>
                <a:schemeClr val="tx1"/>
              </a:buCl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0C104D-0F08-4397-BBE6-BDED8D74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0" name="Picture 7" descr="I:\Marketing\LOGO\PRK Partners\prkpartners-logo\prkpartners-logos\prkpartners-logo-letter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813"/>
            <a:ext cx="1801812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66" r:id="rId1"/>
    <p:sldLayoutId id="2147485167" r:id="rId2"/>
    <p:sldLayoutId id="2147485168" r:id="rId3"/>
    <p:sldLayoutId id="2147485169" r:id="rId4"/>
    <p:sldLayoutId id="2147485170" r:id="rId5"/>
    <p:sldLayoutId id="2147485171" r:id="rId6"/>
    <p:sldLayoutId id="2147485172" r:id="rId7"/>
    <p:sldLayoutId id="2147485173" r:id="rId8"/>
    <p:sldLayoutId id="2147485174" r:id="rId9"/>
    <p:sldLayoutId id="2147485175" r:id="rId10"/>
    <p:sldLayoutId id="2147485176" r:id="rId11"/>
    <p:sldLayoutId id="2147485177" r:id="rId12"/>
    <p:sldLayoutId id="2147485178" r:id="rId13"/>
    <p:sldLayoutId id="2147485179" r:id="rId14"/>
    <p:sldLayoutId id="2147485180" r:id="rId15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426E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426E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00426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Nový občanský zákoník</a:t>
            </a:r>
            <a:endParaRPr lang="en-US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/>
          <a:p>
            <a:pPr algn="ctr"/>
            <a:r>
              <a:rPr lang="en-US" b="1" dirty="0" err="1" smtClean="0"/>
              <a:t>Petr</a:t>
            </a:r>
            <a:r>
              <a:rPr lang="en-US" b="1" dirty="0" smtClean="0"/>
              <a:t> </a:t>
            </a:r>
            <a:r>
              <a:rPr lang="en-US" b="1" dirty="0" err="1" smtClean="0"/>
              <a:t>Bezouška</a:t>
            </a:r>
            <a:r>
              <a:rPr lang="en-US" b="1" dirty="0" smtClean="0"/>
              <a:t> </a:t>
            </a:r>
            <a:endParaRPr lang="cs-CZ" b="1" dirty="0" smtClean="0"/>
          </a:p>
          <a:p>
            <a:pPr algn="ctr"/>
            <a:r>
              <a:rPr lang="cs-CZ" dirty="0" smtClean="0"/>
              <a:t>(31</a:t>
            </a:r>
            <a:r>
              <a:rPr lang="en-US" dirty="0" smtClean="0"/>
              <a:t>.</a:t>
            </a:r>
            <a:r>
              <a:rPr lang="cs-CZ" dirty="0" smtClean="0"/>
              <a:t>10</a:t>
            </a:r>
            <a:r>
              <a:rPr lang="en-US" dirty="0" smtClean="0"/>
              <a:t>.2012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přijato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zákon o obchodních korporacích (č. 90/2012 Sb.)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zákon o mezinárodním právu soukromém a procesním (č. 91/2012 Sb.)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 gesci </a:t>
            </a:r>
            <a:r>
              <a:rPr lang="cs-CZ" dirty="0" err="1" smtClean="0"/>
              <a:t>MSp</a:t>
            </a:r>
            <a:r>
              <a:rPr lang="cs-CZ" dirty="0" smtClean="0"/>
              <a:t> (do konce roku 2012 předložit do Poslanecké sněmovny)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zákon o rejstřících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zákon o některých zvláštních řízeních soudních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velký doprovodný zákon (desítky částí) – např. harmonizace zákoníku práce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mimo gesci </a:t>
            </a:r>
            <a:r>
              <a:rPr lang="cs-CZ" dirty="0" err="1" smtClean="0"/>
              <a:t>MSp</a:t>
            </a:r>
            <a:endParaRPr lang="cs-CZ" dirty="0" smtClean="0"/>
          </a:p>
          <a:p>
            <a:pPr lvl="1">
              <a:buClr>
                <a:srgbClr val="DD6909"/>
              </a:buClr>
            </a:pPr>
            <a:r>
              <a:rPr lang="cs-CZ" dirty="0" smtClean="0"/>
              <a:t>MF – zákon o dani z nabytí nemovitosti (ruší se zákon o </a:t>
            </a:r>
            <a:r>
              <a:rPr lang="cs-CZ" dirty="0" err="1" smtClean="0"/>
              <a:t>trojdani</a:t>
            </a:r>
            <a:r>
              <a:rPr lang="cs-CZ" dirty="0" smtClean="0"/>
              <a:t>)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ČUZK – zákon o katastru nemovitostí (předložen v Poslanecké sněmovně)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 úvahách (není nezbytné pro NOZ)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zákon o veřejné prospěšnosti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zákon o veřejném opatrovníkovi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nového vzniká?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72816"/>
            <a:ext cx="8285168" cy="468052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východisko – Listina základních práv a svobod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žádný princip nepůsobí izolovaně, je nutno je poměřovat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úloha je především interpretační a argumentační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výčet zásad je neuzavřený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Zásady, na nichž spočívá NOZ (nejen § 3)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72816"/>
            <a:ext cx="8285168" cy="468052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§ 3 odst. 1 (přirozené právo hledat si své štěstí)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§ 81 odst. 1 (povinnost respektovat právo člověka žít podle svého)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kdo jedná svobodně, může jednat dobře i zle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ale presumuje se, že jedná poctivě (§ 7)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chrání-li se výkon práva =&gt; musí být též zakázáno jeho zneužití (§ 8</a:t>
            </a:r>
            <a:r>
              <a:rPr lang="cs-CZ" dirty="0" smtClean="0"/>
              <a:t>)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Důraz na lidskou svobodu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72816"/>
            <a:ext cx="8285168" cy="468052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§ 3 odst. 2 písm. c)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kde se promítá?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nejsilněji v závazkovém právu – ochrana </a:t>
            </a:r>
            <a:r>
              <a:rPr lang="cs-CZ" dirty="0" smtClean="0">
                <a:solidFill>
                  <a:srgbClr val="FF0000"/>
                </a:solidFill>
              </a:rPr>
              <a:t>slabší smluvní strany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na mnoha dalších místech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Ochrana slabších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72816"/>
            <a:ext cx="8285168" cy="468052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žádná pevná definice – vycházet z faktického vztahu smluvních stran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jedna strana nemůže dost dobře prosadit své zájmy, uplatnit se při vyjednávání podmínek smlouvy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důvod?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typizované případy – spotřebitel, nájemce, zaměstnanec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Ochrana slabší smluvní strany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příkaz podnikatelům (§ 433 odst. 1)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neúměrné </a:t>
            </a:r>
            <a:r>
              <a:rPr lang="cs-CZ" dirty="0" smtClean="0"/>
              <a:t>zkrácení (§ 1793 </a:t>
            </a:r>
            <a:r>
              <a:rPr lang="cs-CZ" dirty="0" err="1" smtClean="0"/>
              <a:t>an</a:t>
            </a:r>
            <a:r>
              <a:rPr lang="cs-CZ" dirty="0" smtClean="0"/>
              <a:t>.)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lichva (§ 1796)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smlouvy uzavírané adhezním způsobem (§ 1798 </a:t>
            </a:r>
            <a:r>
              <a:rPr lang="cs-CZ" dirty="0" err="1" smtClean="0"/>
              <a:t>an</a:t>
            </a:r>
            <a:r>
              <a:rPr lang="cs-CZ" dirty="0" smtClean="0"/>
              <a:t>.)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Prostředky ochrany slabší smluvní strany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428625" y="2143125"/>
            <a:ext cx="8285163" cy="4000500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ano – podnikatel, který tvrdí, že je v postavení slabší strany, musí toto dokázat</a:t>
            </a:r>
          </a:p>
          <a:p>
            <a:pPr>
              <a:buClr>
                <a:srgbClr val="DD6909"/>
              </a:buClr>
              <a:buFont typeface="Arial" charset="0"/>
              <a:buChar char="∕"/>
            </a:pPr>
            <a:endParaRPr lang="cs-CZ" dirty="0" smtClean="0">
              <a:latin typeface="Arial" charset="0"/>
              <a:cs typeface="Arial" charset="0"/>
            </a:endParaRPr>
          </a:p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banka při poskytování úvěru živnostníkům, začínajícím podnikatelům</a:t>
            </a:r>
          </a:p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obchodní řetězce vůči malým dodavatelům (srov. zákon o významné tržní síle)</a:t>
            </a:r>
            <a:endParaRPr lang="cs-CZ" sz="1800" dirty="0" smtClean="0">
              <a:latin typeface="Arial" charset="0"/>
              <a:cs typeface="Arial" charset="0"/>
            </a:endParaRPr>
          </a:p>
          <a:p>
            <a:pPr>
              <a:buClr>
                <a:srgbClr val="DD6909"/>
              </a:buClr>
              <a:buFont typeface="Arial" charset="0"/>
              <a:buChar char="∕"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v závazku dvou podnikatelů mohou být pravidla chránící slabšího vyloučena – s jedinou výjimkou (kumulativní podmínky) - § 1801 </a:t>
            </a:r>
            <a:r>
              <a:rPr lang="cs-CZ" dirty="0" smtClean="0">
                <a:latin typeface="Arial" charset="0"/>
                <a:cs typeface="Arial" charset="0"/>
              </a:rPr>
              <a:t>NOZ</a:t>
            </a:r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43715" name="Nadpis 2"/>
          <p:cNvSpPr>
            <a:spLocks noGrp="1"/>
          </p:cNvSpPr>
          <p:nvPr>
            <p:ph type="title" idx="4294967295"/>
          </p:nvPr>
        </p:nvSpPr>
        <p:spPr>
          <a:xfrm>
            <a:off x="428625" y="1143000"/>
            <a:ext cx="8501063" cy="857250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Může být podnikatel slabší stranou?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625" y="1916832"/>
            <a:ext cx="8285163" cy="453650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/>
              <a:t>základní obsah určí jedna smluvní </a:t>
            </a:r>
            <a:r>
              <a:rPr lang="cs-CZ" dirty="0" smtClean="0"/>
              <a:t>strana</a:t>
            </a:r>
          </a:p>
          <a:p>
            <a:pPr lvl="1">
              <a:lnSpc>
                <a:spcPct val="110000"/>
              </a:lnSpc>
              <a:buClr>
                <a:srgbClr val="DD6909"/>
              </a:buClr>
            </a:pPr>
            <a:r>
              <a:rPr lang="cs-CZ" dirty="0" smtClean="0"/>
              <a:t>=&gt; </a:t>
            </a:r>
            <a:r>
              <a:rPr lang="cs-CZ" dirty="0" smtClean="0"/>
              <a:t>aniž má </a:t>
            </a:r>
            <a:r>
              <a:rPr lang="cs-CZ" u="sng" dirty="0" smtClean="0"/>
              <a:t>slabší smluvní strana</a:t>
            </a:r>
            <a:r>
              <a:rPr lang="cs-CZ" dirty="0" smtClean="0"/>
              <a:t> možnost toto ovlivnit (§ 1798 odst. 1 </a:t>
            </a:r>
            <a:r>
              <a:rPr lang="cs-CZ" dirty="0" smtClean="0"/>
              <a:t>NOZ)</a:t>
            </a:r>
          </a:p>
          <a:p>
            <a:pPr>
              <a:lnSpc>
                <a:spcPct val="110000"/>
              </a:lnSpc>
              <a:buClr>
                <a:srgbClr val="DD6909"/>
              </a:buClr>
              <a:buFont typeface="Arial" charset="0"/>
              <a:buChar char="∕"/>
            </a:pPr>
            <a:endParaRPr lang="cs-CZ" dirty="0" smtClean="0"/>
          </a:p>
          <a:p>
            <a:pPr>
              <a:lnSpc>
                <a:spcPct val="110000"/>
              </a:lnSpc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/>
              <a:t>formulářová </a:t>
            </a:r>
            <a:r>
              <a:rPr lang="cs-CZ" dirty="0" smtClean="0"/>
              <a:t>smlouva = vyvratitelná domněnka, že jde o adhezní smlouvu (§ 1798 odst. 2 NOZ)</a:t>
            </a:r>
          </a:p>
          <a:p>
            <a:pPr>
              <a:lnSpc>
                <a:spcPct val="110000"/>
              </a:lnSpc>
              <a:buClr>
                <a:srgbClr val="DD6909"/>
              </a:buClr>
              <a:buFont typeface="Arial" charset="0"/>
              <a:buChar char="∕"/>
            </a:pPr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1506" name="Nadpis 2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501063" cy="857250"/>
          </a:xfrm>
        </p:spPr>
        <p:txBody>
          <a:bodyPr/>
          <a:lstStyle/>
          <a:p>
            <a:r>
              <a:rPr lang="cs-CZ" dirty="0" smtClean="0"/>
              <a:t>Smlouvy uzavírané adhezním způsobem</a:t>
            </a:r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428625" y="1916113"/>
            <a:ext cx="8285163" cy="4465637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odkazující na podmínky uvedené mimo hlavní text smlouvy (§ 1799) – např. na všeobecné obchodní podmínky</a:t>
            </a:r>
          </a:p>
          <a:p>
            <a:pPr>
              <a:buClr>
                <a:srgbClr val="DD6909"/>
              </a:buClr>
              <a:buFont typeface="Arial" charset="0"/>
              <a:buChar char="∕"/>
            </a:pPr>
            <a:endParaRPr lang="cs-CZ" dirty="0" smtClean="0">
              <a:latin typeface="Arial" charset="0"/>
              <a:cs typeface="Arial" charset="0"/>
            </a:endParaRPr>
          </a:p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kterou lze přečíst jen se zvláštními obtížemi (§ 1800 odst. 1)</a:t>
            </a:r>
          </a:p>
          <a:p>
            <a:pPr>
              <a:buClr>
                <a:srgbClr val="DD6909"/>
              </a:buClr>
              <a:buFont typeface="Arial" charset="0"/>
              <a:buChar char="∕"/>
            </a:pPr>
            <a:endParaRPr lang="cs-CZ" dirty="0" smtClean="0">
              <a:latin typeface="Arial" charset="0"/>
              <a:cs typeface="Arial" charset="0"/>
            </a:endParaRPr>
          </a:p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která je pro osobu průměrného rozumu nesrozumitelná (§ 1800 odst. 1)</a:t>
            </a:r>
          </a:p>
          <a:p>
            <a:pPr>
              <a:buClr>
                <a:srgbClr val="DD6909"/>
              </a:buClr>
              <a:buFont typeface="Arial" charset="0"/>
              <a:buChar char="∕"/>
            </a:pPr>
            <a:endParaRPr lang="cs-CZ" dirty="0" smtClean="0">
              <a:latin typeface="Arial" charset="0"/>
              <a:cs typeface="Arial" charset="0"/>
            </a:endParaRPr>
          </a:p>
          <a:p>
            <a:pPr>
              <a:buClr>
                <a:srgbClr val="DD6909"/>
              </a:buClr>
              <a:buFont typeface="Arial" charset="0"/>
              <a:buChar char="∕"/>
            </a:pPr>
            <a:r>
              <a:rPr lang="cs-CZ" dirty="0" smtClean="0">
                <a:latin typeface="Arial" charset="0"/>
                <a:cs typeface="Arial" charset="0"/>
              </a:rPr>
              <a:t>zvláště nevýhodná, aniž je pro to rozumný důvod (§ 1800 odst. 2</a:t>
            </a:r>
            <a:r>
              <a:rPr lang="cs-CZ" dirty="0" smtClean="0">
                <a:latin typeface="Arial" charset="0"/>
                <a:cs typeface="Arial" charset="0"/>
              </a:rPr>
              <a:t>)</a:t>
            </a:r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245763" name="Nadpis 2"/>
          <p:cNvSpPr>
            <a:spLocks noGrp="1"/>
          </p:cNvSpPr>
          <p:nvPr>
            <p:ph type="title" idx="4294967295"/>
          </p:nvPr>
        </p:nvSpPr>
        <p:spPr>
          <a:xfrm>
            <a:off x="428625" y="1143000"/>
            <a:ext cx="8501063" cy="857250"/>
          </a:xfrm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Na jaké doložky je třeba dát pozor?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je třeba, aby se lidé v běžné praxi mohli spolehnout na to, že když s někým jednají a není-li tu zjevný exces, mohou vycházet z toho,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že jejich smluvní partner je nadán alespoň rozumem průměrně rozumného člověka a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že jej též umí řádně používat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slouží k udržení určité elementární právní jistoty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zdravý selský rozum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použití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Hledisko průměrně rozumného člověka (§ 4)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mediální zkratka – starý je z dob komunismu = přílišné </a:t>
            </a:r>
            <a:r>
              <a:rPr lang="cs-CZ" dirty="0" smtClean="0">
                <a:solidFill>
                  <a:srgbClr val="FF0000"/>
                </a:solidFill>
              </a:rPr>
              <a:t>zjednodušení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změnily novely po roce 1990 tento myšlenkový základ?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>
                <a:solidFill>
                  <a:srgbClr val="FF0000"/>
                </a:solidFill>
              </a:rPr>
              <a:t>zásadní vady </a:t>
            </a:r>
            <a:r>
              <a:rPr lang="cs-CZ" dirty="0" smtClean="0"/>
              <a:t>současného soukromého práva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Potřebujeme nový civilní kodex?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vnímá svět kolem sebe se znalostí základních zákonitostí 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dokáže se seznámit s běžně dostupnými informacemi způsobem, který je v dané kulturní oblasti obvyklý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pochopí smysl a účel běžných právních jednání a následků s nimi spojených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je dostatečně pozorný ke sdělením, která jsou vůči němu činěna jasným a srozumitelným způsobem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Jaký je průměrně rozumný člověk?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netrpí duševní poruchou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nemusí mít speciální znalosti vyžadované pro činnost v určité oblasti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není přehnaně důvěřivý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nemá přehnaná očekávání ve vztahu k vnějšímu světu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Průměrně rozumný člověk – negativní vymezení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844824"/>
            <a:ext cx="8285168" cy="4298820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koncepčně sleduje doktrínu </a:t>
            </a:r>
            <a:r>
              <a:rPr lang="cs-CZ" i="1" dirty="0" err="1" smtClean="0"/>
              <a:t>stare</a:t>
            </a:r>
            <a:r>
              <a:rPr lang="cs-CZ" i="1" dirty="0" smtClean="0"/>
              <a:t> </a:t>
            </a:r>
            <a:r>
              <a:rPr lang="cs-CZ" i="1" dirty="0" err="1" smtClean="0"/>
              <a:t>decisis</a:t>
            </a:r>
            <a:r>
              <a:rPr lang="cs-CZ" i="1" dirty="0" smtClean="0"/>
              <a:t> </a:t>
            </a:r>
            <a:r>
              <a:rPr lang="cs-CZ" dirty="0" smtClean="0"/>
              <a:t>(setrvat na rozhodnutém)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ukládá soudci, aby při rozhodování sledoval judikaturu k případům v typově shodných znacích a neodchyloval se od ní, pokud nebude mít pro odchylku přesvědčivý důvod, který v odůvodnění rozhodnutí řádně vysvětlí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zásada právní jistoty, legitimního očekávání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vyrovnání rizika toho, že soudce často rozhoduje podle abstraktních formulací, obecných pojmů či generálních klauzulí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zvažuje, zda tu je mimořádný zájem (§ 98), spravedlivý důvod (§ 220, 1244), mimořádná okolnost (§ 755) nebo událost (§ 1542)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posuzuje, zda jde o zjevnou svévoli (§ 1551), mimořádný případ (§ 1659), hrubý nepoměr (§ 1299, 1765, 1793, 1796), hrubý rozpor s obchodními zvyklostmi (§ 1801) nebo zjevnou či hrubou nespravedlnost (§ 1162, 1963) apod.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Příkaz soudům (§ 13)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pojetí smlouvy se nemění</a:t>
            </a:r>
          </a:p>
          <a:p>
            <a:pPr lvl="0"/>
            <a:endParaRPr lang="cs-CZ" dirty="0" smtClean="0"/>
          </a:p>
          <a:p>
            <a:pPr lvl="0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dnes =&gt; roztříštěná právní úprava, podnikatelé musejí sledovat pravidla v občanském i obchodním zákoníku</a:t>
            </a:r>
            <a:endParaRPr lang="cs-CZ" sz="1800" dirty="0" smtClean="0"/>
          </a:p>
          <a:p>
            <a:pPr lvl="0">
              <a:buClr>
                <a:srgbClr val="DD6909"/>
              </a:buClr>
              <a:buFont typeface="Arial" pitchFamily="34" charset="0"/>
              <a:buChar char="∕"/>
            </a:pPr>
            <a:endParaRPr lang="cs-CZ" sz="1800" dirty="0" smtClean="0"/>
          </a:p>
          <a:p>
            <a:pPr lvl="0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nově =&gt; základem je právní úprava v občanském zákoníku, která se obohacuje některými pravidly z obchodního zákoníku a zároveň </a:t>
            </a:r>
            <a:br>
              <a:rPr lang="cs-CZ" dirty="0" smtClean="0"/>
            </a:br>
            <a:r>
              <a:rPr lang="cs-CZ" dirty="0" smtClean="0"/>
              <a:t>o moderní prvky známé ze zahraničí</a:t>
            </a:r>
            <a:endParaRPr lang="cs-CZ" sz="1600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smlouvy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dnes =&gt; Nejvyšší soud konstantně judikuje, že zákonem předepsaný proces vzniku smlouvy je závazný a strany se od něj nemohou odchýlit </a:t>
            </a:r>
          </a:p>
          <a:p>
            <a:pPr lvl="1"/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nově =&gt; stranám se výslovně ponechává možnost upravit si proces vzniku smlouvy podle vlastních představ (§ 1770</a:t>
            </a:r>
            <a:r>
              <a:rPr lang="cs-CZ" dirty="0" smtClean="0"/>
              <a:t>)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Více volnosti pro smluvní strany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odpověď s dodatkem nebo odchylkou, která podstatně nemění podmínky nabídky, je přijetím nabídky, pokud navrhovatel bez zbytečného odkladu takové přijetí neodmítne (§ 1740 odst. 3)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které změny jsou podstatné</a:t>
            </a:r>
            <a:r>
              <a:rPr lang="cs-CZ" dirty="0" smtClean="0"/>
              <a:t>?</a:t>
            </a: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Opuštění požadavku absolutní shody nabídky a přijetí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844824"/>
            <a:ext cx="8285168" cy="4752528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povinnosti vznikají již zahájením jednání o uzavření smlouvy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buNone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„zahájení jednání“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platí pro všechny smlouvy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Předsmluvní informační povinnost (§ 1728) 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88840"/>
            <a:ext cx="8285168" cy="460851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jaké informace poskytnout?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v jakém rozsahu informace poskytnout?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 smtClean="0"/>
              <a:t>hloubka a rozsah informací záleží na různých okolnostech =&gt; o jak významnou skutečnost jde, o jaký smluvní typ se jedná, jaké je postavení smluvní stran apod</a:t>
            </a:r>
            <a:r>
              <a:rPr lang="cs-CZ" dirty="0" smtClean="0"/>
              <a:t>.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 čem a jak informovat? (§ 1728 odst. 2)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844824"/>
            <a:ext cx="8285168" cy="4752528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každá informace má určitou ekonomickou hodnotu a její poskytnutí může jejího vlastníka ohrozit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None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je třeba hodnotit i chování druhé strany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každá strana se musí primárně sama postarat o to, aby obdržela komplexní informace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Informační povinnost není absolutní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428596" y="1988840"/>
            <a:ext cx="8285168" cy="4000528"/>
          </a:xfrm>
        </p:spPr>
        <p:txBody>
          <a:bodyPr/>
          <a:lstStyle/>
          <a:p>
            <a:pPr marL="377825" lvl="1" indent="-377825">
              <a:spcBef>
                <a:spcPts val="1200"/>
              </a:spcBef>
              <a:buClr>
                <a:srgbClr val="DE2800"/>
              </a:buClr>
              <a:buFont typeface="Arial" pitchFamily="34" charset="0"/>
              <a:buChar char="∕"/>
              <a:tabLst>
                <a:tab pos="360363" algn="l"/>
              </a:tabLst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výslovně se stanoví následky porušení poctivosti v případech, kdy někdo:</a:t>
            </a:r>
          </a:p>
          <a:p>
            <a:pPr marL="777875" lvl="2" indent="-377825">
              <a:spcBef>
                <a:spcPts val="0"/>
              </a:spcBef>
              <a:spcAft>
                <a:spcPts val="600"/>
              </a:spcAft>
              <a:buClr>
                <a:srgbClr val="DE2800"/>
              </a:buClr>
              <a:buFont typeface="Arial" pitchFamily="34" charset="0"/>
              <a:buChar char="–"/>
              <a:tabLst>
                <a:tab pos="360363" algn="l"/>
              </a:tabLst>
              <a:defRPr/>
            </a:pPr>
            <a:r>
              <a:rPr lang="cs-CZ" dirty="0" smtClean="0">
                <a:latin typeface="Arial" charset="0"/>
                <a:cs typeface="Arial" charset="0"/>
              </a:rPr>
              <a:t>zahájí jednání o smlouvě, aniž má úmysl smlouvu uzavřít, anebo </a:t>
            </a:r>
          </a:p>
          <a:p>
            <a:pPr marL="777875" lvl="2" indent="-377825">
              <a:spcBef>
                <a:spcPts val="0"/>
              </a:spcBef>
              <a:spcAft>
                <a:spcPts val="600"/>
              </a:spcAft>
              <a:buClr>
                <a:srgbClr val="DE2800"/>
              </a:buClr>
              <a:buFont typeface="Arial" pitchFamily="34" charset="0"/>
              <a:buChar char="–"/>
              <a:tabLst>
                <a:tab pos="360363" algn="l"/>
              </a:tabLst>
              <a:defRPr/>
            </a:pPr>
            <a:r>
              <a:rPr lang="cs-CZ" dirty="0" smtClean="0">
                <a:latin typeface="Arial" charset="0"/>
                <a:cs typeface="Arial" charset="0"/>
              </a:rPr>
              <a:t>když jednání o smlouvě téměř uzavřené bez příčiny přeruší</a:t>
            </a:r>
          </a:p>
          <a:p>
            <a:pPr marL="377825" lvl="1" indent="-377825">
              <a:spcBef>
                <a:spcPts val="1200"/>
              </a:spcBef>
              <a:buClr>
                <a:srgbClr val="DE2800"/>
              </a:buClr>
              <a:buFont typeface="Arial" pitchFamily="34" charset="0"/>
              <a:buChar char="∕"/>
              <a:tabLst>
                <a:tab pos="360363" algn="l"/>
              </a:tabLst>
              <a:defRPr/>
            </a:pPr>
            <a:endParaRPr lang="cs-CZ" sz="2000" dirty="0" smtClean="0">
              <a:latin typeface="Arial" charset="0"/>
              <a:cs typeface="Arial" charset="0"/>
            </a:endParaRPr>
          </a:p>
          <a:p>
            <a:pPr marL="377825" lvl="1" indent="-377825">
              <a:spcBef>
                <a:spcPts val="1200"/>
              </a:spcBef>
              <a:buClr>
                <a:srgbClr val="DE2800"/>
              </a:buClr>
              <a:buFont typeface="Arial" pitchFamily="34" charset="0"/>
              <a:buChar char="∕"/>
              <a:tabLst>
                <a:tab pos="360363" algn="l"/>
              </a:tabLst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nepoctivá </a:t>
            </a:r>
            <a:r>
              <a:rPr lang="cs-CZ" sz="2000" dirty="0" smtClean="0">
                <a:latin typeface="Arial" charset="0"/>
                <a:cs typeface="Arial" charset="0"/>
              </a:rPr>
              <a:t>strana v takovém případě nahradí druhé straně škodu</a:t>
            </a:r>
          </a:p>
          <a:p>
            <a:pPr marL="377825" lvl="1" indent="-377825">
              <a:spcBef>
                <a:spcPts val="1200"/>
              </a:spcBef>
              <a:buClr>
                <a:srgbClr val="DE2800"/>
              </a:buClr>
              <a:buFont typeface="Arial" pitchFamily="34" charset="0"/>
              <a:buChar char="∕"/>
              <a:tabLst>
                <a:tab pos="360363" algn="l"/>
              </a:tabLst>
              <a:defRPr/>
            </a:pPr>
            <a:endParaRPr lang="cs-CZ" sz="2000" dirty="0" smtClean="0">
              <a:latin typeface="Arial" charset="0"/>
              <a:cs typeface="Arial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Nepoctivé ukončení jednání o smlouvě (§ 1729)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 lnSpcReduction="10000"/>
          </a:bodyPr>
          <a:lstStyle/>
          <a:p>
            <a:pPr algn="ctr">
              <a:buClr>
                <a:srgbClr val="DD6909"/>
              </a:buClr>
              <a:buNone/>
            </a:pPr>
            <a:r>
              <a:rPr lang="cs-CZ" b="1" dirty="0" smtClean="0"/>
              <a:t>Příklady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sz="1200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pronájem provozovny podnikatele od vlastníka domu </a:t>
            </a:r>
            <a:r>
              <a:rPr lang="cs-CZ" dirty="0" smtClean="0">
                <a:solidFill>
                  <a:srgbClr val="FF0000"/>
                </a:solidFill>
              </a:rPr>
              <a:t>vs.</a:t>
            </a:r>
            <a:r>
              <a:rPr lang="cs-CZ" dirty="0" smtClean="0"/>
              <a:t> pronájem téže provozovny od jiného podnikatele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koupě automobilu mezi nepodnikajícími soukromníky </a:t>
            </a:r>
            <a:r>
              <a:rPr lang="cs-CZ" dirty="0" smtClean="0">
                <a:solidFill>
                  <a:srgbClr val="FF0000"/>
                </a:solidFill>
              </a:rPr>
              <a:t>vs.</a:t>
            </a:r>
            <a:r>
              <a:rPr lang="cs-CZ" dirty="0" smtClean="0"/>
              <a:t> koupě téže věci mezi podnikateli </a:t>
            </a:r>
            <a:r>
              <a:rPr lang="cs-CZ" dirty="0" smtClean="0">
                <a:solidFill>
                  <a:srgbClr val="FF0000"/>
                </a:solidFill>
              </a:rPr>
              <a:t>vs.</a:t>
            </a:r>
            <a:r>
              <a:rPr lang="cs-CZ" dirty="0" smtClean="0"/>
              <a:t> koupě mezi nepodnikající osobou a podnikatelem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ctr">
              <a:buClr>
                <a:srgbClr val="DD6909"/>
              </a:buClr>
              <a:buNone/>
            </a:pPr>
            <a:r>
              <a:rPr lang="cs-CZ" b="1" dirty="0" smtClean="0"/>
              <a:t>Následky</a:t>
            </a:r>
          </a:p>
          <a:p>
            <a:pPr>
              <a:buClr>
                <a:srgbClr val="DD6909"/>
              </a:buClr>
              <a:buNone/>
            </a:pPr>
            <a:endParaRPr lang="cs-CZ" sz="1200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podle jakých pravidel se má plnit – jaká pravidla platí v případě vadného plnění, náhrady škody nebo promlčení práv?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Vada první – různé právní režimy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primární je úmysl jednajícího</a:t>
            </a:r>
          </a:p>
          <a:p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nelze-li úmysl zjistit, užívá se hledisko průměrně rozumného člověka v postavení toho, komu je projev vůle určen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pravidlo – </a:t>
            </a:r>
            <a:r>
              <a:rPr lang="cs-CZ" i="1" dirty="0" err="1" smtClean="0"/>
              <a:t>contra</a:t>
            </a:r>
            <a:r>
              <a:rPr lang="cs-CZ" i="1" dirty="0" smtClean="0"/>
              <a:t> </a:t>
            </a:r>
            <a:r>
              <a:rPr lang="cs-CZ" i="1" dirty="0" err="1" smtClean="0"/>
              <a:t>proferentem</a:t>
            </a:r>
            <a:r>
              <a:rPr lang="cs-CZ" dirty="0" smtClean="0"/>
              <a:t> (§ 557)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zvláštní výkladová </a:t>
            </a:r>
            <a:r>
              <a:rPr lang="cs-CZ" dirty="0" smtClean="0"/>
              <a:t>pravidla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 </a:t>
            </a:r>
            <a:r>
              <a:rPr lang="cs-CZ" dirty="0" smtClean="0"/>
              <a:t>smlouvy (§ </a:t>
            </a:r>
            <a:r>
              <a:rPr lang="cs-CZ" dirty="0" smtClean="0"/>
              <a:t>555)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východisko – </a:t>
            </a:r>
            <a:r>
              <a:rPr lang="cs-CZ" dirty="0" smtClean="0">
                <a:solidFill>
                  <a:srgbClr val="FF0000"/>
                </a:solidFill>
              </a:rPr>
              <a:t>§ 574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preference relativní neplatnosti (§ 586)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absolutní neplatnost (§ 588)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zjevný rozpor s dobrými mravy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rozpor se zákonem při současném zjevném narušení veřejného pořádku</a:t>
            </a:r>
          </a:p>
          <a:p>
            <a:pPr lvl="1">
              <a:buClr>
                <a:srgbClr val="DD6909"/>
              </a:buClr>
            </a:pPr>
            <a:r>
              <a:rPr lang="cs-CZ" dirty="0" smtClean="0"/>
              <a:t>zavazuje-li právní jednání k od počátku nemožnému plnění (následná ruší závazek)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Následky </a:t>
            </a:r>
            <a:r>
              <a:rPr lang="cs-CZ" dirty="0" smtClean="0"/>
              <a:t>vadné smlouvy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2132856"/>
            <a:ext cx="8285168" cy="4010788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pozice běžného člověka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pozice podnikatele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pozice silného hráče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 smtClean="0"/>
              <a:t>krátkodobé nevýhody vs. dlouhodobé výhody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Je třeba se nového OZ bát?</a:t>
            </a:r>
            <a:endParaRPr lang="cs-CZ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492896"/>
            <a:ext cx="7772400" cy="1362075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463884" cy="4536504"/>
          </a:xfrm>
        </p:spPr>
        <p:txBody>
          <a:bodyPr>
            <a:normAutofit/>
          </a:bodyPr>
          <a:lstStyle/>
          <a:p>
            <a:pPr algn="ctr">
              <a:buClr>
                <a:srgbClr val="DD6909"/>
              </a:buClr>
              <a:buNone/>
            </a:pPr>
            <a:r>
              <a:rPr lang="cs-CZ" b="1" dirty="0" smtClean="0"/>
              <a:t>K čemu vede?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sz="1200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strany požadují </a:t>
            </a:r>
            <a:r>
              <a:rPr lang="cs-CZ" dirty="0" smtClean="0">
                <a:solidFill>
                  <a:srgbClr val="FF0000"/>
                </a:solidFill>
              </a:rPr>
              <a:t>vyřešit spor </a:t>
            </a:r>
            <a:r>
              <a:rPr lang="cs-CZ" dirty="0" smtClean="0"/>
              <a:t>(o dílčí plnění, o odstranění vady plnění apod.) =&gt; dostanou výrok o tom, že jejich </a:t>
            </a:r>
            <a:r>
              <a:rPr lang="cs-CZ" dirty="0" smtClean="0">
                <a:solidFill>
                  <a:srgbClr val="FF0000"/>
                </a:solidFill>
              </a:rPr>
              <a:t>smlouva je neplatná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ctr">
              <a:buClr>
                <a:srgbClr val="DD6909"/>
              </a:buClr>
              <a:buNone/>
            </a:pPr>
            <a:r>
              <a:rPr lang="cs-CZ" b="1" dirty="0" smtClean="0"/>
              <a:t>Příklady – co nelze?</a:t>
            </a:r>
          </a:p>
          <a:p>
            <a:pPr>
              <a:buClr>
                <a:srgbClr val="DD6909"/>
              </a:buClr>
              <a:buNone/>
            </a:pPr>
            <a:endParaRPr lang="cs-CZ" sz="1200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negativní ujednání v rámci zástavního práva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1761)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zřeknutí se dědického práva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1484)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úrok z prodlení v jiné sazbě než dané právním předpisem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1970)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limitace náhrady škody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2898)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Vada druhá – primát absolutní neplatnosti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535892" cy="4536504"/>
          </a:xfrm>
        </p:spPr>
        <p:txBody>
          <a:bodyPr>
            <a:normAutofit/>
          </a:bodyPr>
          <a:lstStyle/>
          <a:p>
            <a:pPr algn="ctr">
              <a:buClr>
                <a:srgbClr val="DD6909"/>
              </a:buClr>
              <a:buNone/>
            </a:pPr>
            <a:r>
              <a:rPr lang="cs-CZ" b="1" dirty="0" smtClean="0"/>
              <a:t>V jakých oblastech?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sz="1200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osobní práva, rodinné právo, </a:t>
            </a:r>
            <a:r>
              <a:rPr lang="cs-CZ" dirty="0" smtClean="0">
                <a:solidFill>
                  <a:srgbClr val="FF0000"/>
                </a:solidFill>
              </a:rPr>
              <a:t>věcná práva</a:t>
            </a:r>
            <a:r>
              <a:rPr lang="cs-CZ" dirty="0" smtClean="0"/>
              <a:t>, dědické právo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 algn="ctr">
              <a:buClr>
                <a:srgbClr val="DD6909"/>
              </a:buClr>
              <a:buNone/>
            </a:pPr>
            <a:r>
              <a:rPr lang="cs-CZ" b="1" dirty="0" smtClean="0"/>
              <a:t>Čím se projevuje?</a:t>
            </a:r>
          </a:p>
          <a:p>
            <a:pPr>
              <a:buClr>
                <a:srgbClr val="DD6909"/>
              </a:buClr>
              <a:buNone/>
            </a:pPr>
            <a:endParaRPr lang="cs-CZ" sz="1200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nedostatečná podpora člověka neschopného sám jednat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38)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nemožnost osvojení zletilého člověka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846)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podcenění právní regulace správy podílového spoluvlastnictví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1126)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absence subsidiárních pravidel platných pro věcná břemena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1257)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nemožnost jiného zpeněžení zástavy než stanovené zákonem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1365)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nemožnost klást v závěti podmínky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1551)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Vada třetí – „chudost“ úpravy absolutních práv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důraz na svobodu a odpovědnost člověka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integrace</a:t>
            </a: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konvence</a:t>
            </a: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pilíře nové právní úpravy?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Obecná část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Rodinné právo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Absolutní majetková práva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Relativní majetková práva</a:t>
            </a:r>
          </a:p>
          <a:p>
            <a:pPr>
              <a:buClr>
                <a:srgbClr val="DD6909"/>
              </a:buClr>
              <a:buFont typeface="Arial" pitchFamily="34" charset="0"/>
              <a:buChar char="•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Ustanovení společná, přechodná  a závěrečná</a:t>
            </a:r>
          </a:p>
          <a:p>
            <a:pPr lvl="1">
              <a:buClr>
                <a:srgbClr val="DD6909"/>
              </a:buClr>
            </a:pPr>
            <a:r>
              <a:rPr lang="cs-CZ" dirty="0" smtClean="0">
                <a:solidFill>
                  <a:srgbClr val="FF0000"/>
                </a:solidFill>
              </a:rPr>
              <a:t>proč číst zákon odzadu…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zákona č. 89/2012 Sb. (NOZ)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536504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ruší se 238 právních předpisů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proč tolik? 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Derogační klauzule (§ 3080)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535892" cy="4536504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občanský zákoník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obchodní zákoník </a:t>
            </a:r>
            <a:r>
              <a:rPr lang="cs-CZ" baseline="30000" dirty="0" smtClean="0">
                <a:solidFill>
                  <a:schemeClr val="accent1"/>
                </a:solidFill>
              </a:rPr>
              <a:t>(=&gt; zákon o obchodních korporacích)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rodině </a:t>
            </a:r>
            <a:r>
              <a:rPr lang="cs-CZ" baseline="30000" dirty="0" smtClean="0">
                <a:solidFill>
                  <a:schemeClr val="accent1"/>
                </a:solidFill>
              </a:rPr>
              <a:t>(=&gt; část druhá NOZ, § 655 až § 975)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sdružování občanů </a:t>
            </a:r>
            <a:r>
              <a:rPr lang="cs-CZ" baseline="30000" dirty="0" smtClean="0">
                <a:solidFill>
                  <a:schemeClr val="accent1"/>
                </a:solidFill>
              </a:rPr>
              <a:t>(=&gt; spolek, § 214 až § 302)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nadacích a nadačních fondech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306 až § 401)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obecně prospěšných společnostech </a:t>
            </a:r>
            <a:r>
              <a:rPr lang="cs-CZ" dirty="0" smtClean="0">
                <a:solidFill>
                  <a:srgbClr val="C00000"/>
                </a:solidFill>
              </a:rPr>
              <a:t>(x)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cenných papírech </a:t>
            </a:r>
            <a:r>
              <a:rPr lang="cs-CZ" baseline="30000" dirty="0" smtClean="0">
                <a:solidFill>
                  <a:schemeClr val="accent1"/>
                </a:solidFill>
              </a:rPr>
              <a:t>(=&gt; § 514 až § 544, § 2409 až § 2414)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vlastnictví bytů </a:t>
            </a:r>
            <a:r>
              <a:rPr lang="cs-CZ" baseline="30000" dirty="0" smtClean="0">
                <a:solidFill>
                  <a:schemeClr val="accent1"/>
                </a:solidFill>
              </a:rPr>
              <a:t>(=&gt; bytové spoluvlastnictví, § 1158 až § 1222)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nájmu a podnájmu nebytových prostor </a:t>
            </a:r>
            <a:r>
              <a:rPr lang="cs-CZ" baseline="30000" dirty="0" smtClean="0">
                <a:solidFill>
                  <a:schemeClr val="accent1"/>
                </a:solidFill>
              </a:rPr>
              <a:t>(=&gt; nájem prostoru k podnikání, § 2302 až § 2315)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zákon o pojistné smlouvě </a:t>
            </a:r>
            <a:r>
              <a:rPr lang="cs-CZ" baseline="30000" dirty="0" smtClean="0">
                <a:solidFill>
                  <a:schemeClr val="accent1"/>
                </a:solidFill>
              </a:rPr>
              <a:t>(=&gt;  pojištění, § 2758 až § 2872)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 smtClean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 smtClean="0"/>
              <a:t>vyhláška o odškodnění bolesti a ztížení společenského uplatnění </a:t>
            </a:r>
            <a:r>
              <a:rPr lang="cs-CZ" dirty="0" smtClean="0">
                <a:solidFill>
                  <a:srgbClr val="FF0000"/>
                </a:solidFill>
              </a:rPr>
              <a:t>(x)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důležitého se ruší?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KPartners_prezentace_template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PRKPartners_prezentace_template_FINAL</Template>
  <TotalTime>1934</TotalTime>
  <Words>1404</Words>
  <Application>Microsoft Office PowerPoint</Application>
  <PresentationFormat>Předvádění na obrazovce (4:3)</PresentationFormat>
  <Paragraphs>290</Paragraphs>
  <Slides>33</Slides>
  <Notes>33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PRKPartners_prezentace_template_FINAL</vt:lpstr>
      <vt:lpstr>Nový občanský zákoník</vt:lpstr>
      <vt:lpstr>Potřebujeme nový civilní kodex?</vt:lpstr>
      <vt:lpstr>Vada první – různé právní režimy</vt:lpstr>
      <vt:lpstr>Vada druhá – primát absolutní neplatnosti</vt:lpstr>
      <vt:lpstr>Vada třetí – „chudost“ úpravy absolutních práv</vt:lpstr>
      <vt:lpstr>Jaké jsou pilíře nové právní úpravy?</vt:lpstr>
      <vt:lpstr>Systematika zákona č. 89/2012 Sb. (NOZ)</vt:lpstr>
      <vt:lpstr>Derogační klauzule (§ 3080)</vt:lpstr>
      <vt:lpstr>Co důležitého se ruší?</vt:lpstr>
      <vt:lpstr>Co nového vzniká?</vt:lpstr>
      <vt:lpstr>Zásady, na nichž spočívá NOZ (nejen § 3)</vt:lpstr>
      <vt:lpstr>Důraz na lidskou svobodu</vt:lpstr>
      <vt:lpstr>Ochrana slabších</vt:lpstr>
      <vt:lpstr>Ochrana slabší smluvní strany</vt:lpstr>
      <vt:lpstr>Prostředky ochrany slabší smluvní strany</vt:lpstr>
      <vt:lpstr>Může být podnikatel slabší stranou?</vt:lpstr>
      <vt:lpstr>Smlouvy uzavírané adhezním způsobem</vt:lpstr>
      <vt:lpstr>Na jaké doložky je třeba dát pozor?</vt:lpstr>
      <vt:lpstr>Hledisko průměrně rozumného člověka (§ 4)</vt:lpstr>
      <vt:lpstr>Jaký je průměrně rozumný člověk?</vt:lpstr>
      <vt:lpstr>Průměrně rozumný člověk – negativní vymezení</vt:lpstr>
      <vt:lpstr>Příkaz soudům (§ 13)</vt:lpstr>
      <vt:lpstr>Pojetí smlouvy</vt:lpstr>
      <vt:lpstr>Více volnosti pro smluvní strany</vt:lpstr>
      <vt:lpstr>Opuštění požadavku absolutní shody nabídky a přijetí</vt:lpstr>
      <vt:lpstr>Předsmluvní informační povinnost (§ 1728) </vt:lpstr>
      <vt:lpstr>O čem a jak informovat? (§ 1728 odst. 2)</vt:lpstr>
      <vt:lpstr>Informační povinnost není absolutní</vt:lpstr>
      <vt:lpstr>Nepoctivé ukončení jednání o smlouvě (§ 1729)</vt:lpstr>
      <vt:lpstr>Výklad smlouvy (§ 555)</vt:lpstr>
      <vt:lpstr>Následky vadné smlouvy</vt:lpstr>
      <vt:lpstr>Je třeba se nového OZ bát?</vt:lpstr>
      <vt:lpstr>Děkuji za pozornost</vt:lpstr>
    </vt:vector>
  </TitlesOfParts>
  <Company>PRK partners s r. 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klara.kalinova</dc:creator>
  <cp:lastModifiedBy>Valued Acer Customer</cp:lastModifiedBy>
  <cp:revision>72</cp:revision>
  <dcterms:created xsi:type="dcterms:W3CDTF">2012-02-07T14:56:34Z</dcterms:created>
  <dcterms:modified xsi:type="dcterms:W3CDTF">2012-10-26T10:51:29Z</dcterms:modified>
</cp:coreProperties>
</file>