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57" r:id="rId4"/>
    <p:sldId id="262" r:id="rId5"/>
    <p:sldId id="268" r:id="rId6"/>
    <p:sldId id="258" r:id="rId7"/>
    <p:sldId id="260" r:id="rId8"/>
    <p:sldId id="261" r:id="rId9"/>
    <p:sldId id="263" r:id="rId10"/>
    <p:sldId id="266" r:id="rId11"/>
  </p:sldIdLst>
  <p:sldSz cx="10656888" cy="7561263"/>
  <p:notesSz cx="6807200" cy="99393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1404"/>
    <a:srgbClr val="FFFFFF"/>
    <a:srgbClr val="E8EB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6" y="-150"/>
      </p:cViewPr>
      <p:guideLst>
        <p:guide orient="horz" pos="2381"/>
        <p:guide pos="33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91A05-8C7B-4E09-8F4C-42031ECD07B8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EE01B-B1D0-431C-A6B0-01309144D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46125"/>
            <a:ext cx="52482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D512137-925C-412B-BC37-4C43A761C5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rez_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1100" y="2349500"/>
            <a:ext cx="9059863" cy="1620838"/>
          </a:xfrm>
        </p:spPr>
        <p:txBody>
          <a:bodyPr anchor="b"/>
          <a:lstStyle>
            <a:lvl1pPr>
              <a:defRPr sz="48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1100" y="3997325"/>
            <a:ext cx="9066213" cy="935038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FB68D-B378-473C-B6A2-E345CF635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856538" y="1716088"/>
            <a:ext cx="2224087" cy="50387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81100" y="1716088"/>
            <a:ext cx="6523038" cy="50387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C60F-0A02-4A13-A8FC-8354BBEBE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0CED2-6804-4F99-900C-4266DFE886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1375" y="4859338"/>
            <a:ext cx="905827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1375" y="3205163"/>
            <a:ext cx="905827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14C06-3AF7-44E3-B095-0DE76327DD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1100" y="2771775"/>
            <a:ext cx="4373563" cy="398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07063" y="2771775"/>
            <a:ext cx="4373562" cy="398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D39B6-7D98-4333-84B8-EE54E00E13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303213"/>
            <a:ext cx="9590088" cy="1260475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3400" y="1692275"/>
            <a:ext cx="4708525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400" y="2397125"/>
            <a:ext cx="4708525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13375" y="1692275"/>
            <a:ext cx="4710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13375" y="2397125"/>
            <a:ext cx="4710113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DFA20-9432-4BC0-9756-E484796ABE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08EFA-CC18-49A3-A5F3-0CF3D5A940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8D2BC-2766-440E-A5E5-033A1CF62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35052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7188" y="301625"/>
            <a:ext cx="5956300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3400" y="1582738"/>
            <a:ext cx="35052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38360-F136-49A0-BDC8-8757FE6AE3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9150" y="5292725"/>
            <a:ext cx="6394450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89150" y="676275"/>
            <a:ext cx="6394450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89150" y="5918200"/>
            <a:ext cx="6394450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01AF0-1B6C-4DE4-B079-D51651F5D7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B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rez_s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691813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1100" y="1716088"/>
            <a:ext cx="88995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1100" y="2771775"/>
            <a:ext cx="8899525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81100" y="7035800"/>
            <a:ext cx="3373438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600">
                <a:cs typeface="+mn-cs"/>
              </a:defRPr>
            </a:lvl1pPr>
          </a:lstStyle>
          <a:p>
            <a:pPr>
              <a:defRPr/>
            </a:pPr>
            <a:r>
              <a:rPr lang="cs-CZ"/>
              <a:t>NÁZEV PREZENTACE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32700" y="7035800"/>
            <a:ext cx="2486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cs typeface="+mn-cs"/>
              </a:defRPr>
            </a:lvl1pPr>
          </a:lstStyle>
          <a:p>
            <a:pPr>
              <a:defRPr/>
            </a:pPr>
            <a:fld id="{A8E78376-AC85-4307-B205-6DF01AF9C0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dt="0"/>
  <p:txStyles>
    <p:titleStyle>
      <a:lvl1pPr algn="l" defTabSz="1041400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defTabSz="1041400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Arial" pitchFamily="34" charset="0"/>
        </a:defRPr>
      </a:lvl2pPr>
      <a:lvl3pPr algn="l" defTabSz="1041400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Arial" pitchFamily="34" charset="0"/>
        </a:defRPr>
      </a:lvl3pPr>
      <a:lvl4pPr algn="l" defTabSz="1041400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Arial" pitchFamily="34" charset="0"/>
        </a:defRPr>
      </a:lvl4pPr>
      <a:lvl5pPr algn="l" defTabSz="1041400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Arial" pitchFamily="34" charset="0"/>
        </a:defRPr>
      </a:lvl5pPr>
      <a:lvl6pPr marL="457200" algn="l" defTabSz="1041400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Arial" pitchFamily="34" charset="0"/>
        </a:defRPr>
      </a:lvl6pPr>
      <a:lvl7pPr marL="914400" algn="l" defTabSz="1041400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Arial" pitchFamily="34" charset="0"/>
        </a:defRPr>
      </a:lvl7pPr>
      <a:lvl8pPr marL="1371600" algn="l" defTabSz="1041400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Arial" pitchFamily="34" charset="0"/>
        </a:defRPr>
      </a:lvl8pPr>
      <a:lvl9pPr marL="1828800" algn="l" defTabSz="1041400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Arial" pitchFamily="34" charset="0"/>
        </a:defRPr>
      </a:lvl9pPr>
    </p:titleStyle>
    <p:bodyStyle>
      <a:lvl1pPr marL="174625" indent="-174625" algn="l" defTabSz="1041400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34988" indent="-180975" algn="l" defTabSz="1041400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95350" indent="-180975" algn="l" defTabSz="1041400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254125" indent="-179388" algn="l" defTabSz="1041400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614488" indent="-174625" algn="l" defTabSz="104140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2071688" indent="-174625" algn="l" defTabSz="1041400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528888" indent="-174625" algn="l" defTabSz="1041400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986088" indent="-174625" algn="l" defTabSz="1041400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443288" indent="-174625" algn="l" defTabSz="1041400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Odměňování pojišťovacích zprostředkovatelů</a:t>
            </a:r>
          </a:p>
        </p:txBody>
      </p:sp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181100" y="5695950"/>
            <a:ext cx="3755836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1041400"/>
            <a:r>
              <a:rPr lang="cs-CZ" sz="1600" b="1" dirty="0">
                <a:solidFill>
                  <a:srgbClr val="FFFFFF"/>
                </a:solidFill>
              </a:rPr>
              <a:t>27.03.2012, Praha</a:t>
            </a:r>
          </a:p>
          <a:p>
            <a:pPr defTabSz="1041400"/>
            <a:r>
              <a:rPr lang="cs-CZ" sz="1600" b="1" dirty="0">
                <a:solidFill>
                  <a:srgbClr val="FFFFFF"/>
                </a:solidFill>
              </a:rPr>
              <a:t>Jiřina Nepalová</a:t>
            </a:r>
          </a:p>
          <a:p>
            <a:pPr defTabSz="1041400"/>
            <a:r>
              <a:rPr lang="cs-CZ" sz="1600" b="1" dirty="0" smtClean="0">
                <a:solidFill>
                  <a:srgbClr val="FFFFFF"/>
                </a:solidFill>
              </a:rPr>
              <a:t>předsedkyně AČPM</a:t>
            </a:r>
          </a:p>
          <a:p>
            <a:pPr defTabSz="1041400"/>
            <a:r>
              <a:rPr lang="cs-CZ" sz="1600" b="1" dirty="0" smtClean="0">
                <a:solidFill>
                  <a:srgbClr val="FFFFFF"/>
                </a:solidFill>
              </a:rPr>
              <a:t>a ředitelka společnosti RENOMIA, a. s.</a:t>
            </a:r>
          </a:p>
          <a:p>
            <a:pPr defTabSz="1041400"/>
            <a:endParaRPr lang="cs-CZ" sz="16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2"/>
          <p:cNvSpPr>
            <a:spLocks noGrp="1"/>
          </p:cNvSpPr>
          <p:nvPr>
            <p:ph idx="1"/>
          </p:nvPr>
        </p:nvSpPr>
        <p:spPr>
          <a:xfrm>
            <a:off x="1152525" y="3276600"/>
            <a:ext cx="8899525" cy="936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sz="4000" dirty="0" smtClean="0"/>
              <a:t>Děkuji za Vaši pozornost.</a:t>
            </a:r>
          </a:p>
        </p:txBody>
      </p:sp>
      <p:sp>
        <p:nvSpPr>
          <p:cNvPr id="2355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DA55A0-CEB2-43A5-AF29-FEF94880A83B}" type="slidenum">
              <a:rPr lang="cs-CZ" smtClean="0">
                <a:cs typeface="Arial" charset="0"/>
              </a:rPr>
              <a:pPr/>
              <a:t>10</a:t>
            </a:fld>
            <a:endParaRPr lang="cs-CZ" smtClean="0">
              <a:cs typeface="Arial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81100" y="7035800"/>
            <a:ext cx="4505325" cy="525463"/>
          </a:xfrm>
          <a:noFill/>
        </p:spPr>
        <p:txBody>
          <a:bodyPr/>
          <a:lstStyle/>
          <a:p>
            <a:r>
              <a:rPr lang="cs-CZ" dirty="0" smtClean="0">
                <a:cs typeface="Arial" charset="0"/>
              </a:rPr>
              <a:t>Odměňování pojišťovacích zprostředkovatelů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Fakta </a:t>
            </a:r>
            <a:r>
              <a:rPr lang="cs-CZ" dirty="0" smtClean="0"/>
              <a:t>o pojišťovacích makléřích</a:t>
            </a:r>
            <a:endParaRPr lang="cs-CZ" dirty="0" smtClean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1181101" y="2771775"/>
            <a:ext cx="8395816" cy="3983038"/>
          </a:xfrm>
        </p:spPr>
        <p:txBody>
          <a:bodyPr/>
          <a:lstStyle/>
          <a:p>
            <a:r>
              <a:rPr lang="cs-CZ" sz="2000" dirty="0" smtClean="0"/>
              <a:t>Obor s dlouholetou tradicí fungující celosvětově (přes 200 let)</a:t>
            </a:r>
          </a:p>
          <a:p>
            <a:r>
              <a:rPr lang="cs-CZ" sz="2000" dirty="0" smtClean="0"/>
              <a:t>Obor užitečný pro klienty a spotřebitele</a:t>
            </a:r>
          </a:p>
          <a:p>
            <a:r>
              <a:rPr lang="cs-CZ" sz="2000" dirty="0" smtClean="0"/>
              <a:t>Odborně náročná profese (stejně jako advokáti, auditoři a další …)</a:t>
            </a:r>
          </a:p>
          <a:p>
            <a:r>
              <a:rPr lang="cs-CZ" sz="2000" dirty="0" smtClean="0"/>
              <a:t>Státem regulovaný a aktivně dozorovaný obor</a:t>
            </a:r>
          </a:p>
          <a:p>
            <a:r>
              <a:rPr lang="cs-CZ" sz="2000" dirty="0" smtClean="0"/>
              <a:t>Makléři zastupují klienty, poskytují služby a přináší jim objektivní informace – služba budoucnosti</a:t>
            </a:r>
          </a:p>
          <a:p>
            <a:r>
              <a:rPr lang="cs-CZ" sz="2000" dirty="0" smtClean="0"/>
              <a:t>Snižují klientům náklady</a:t>
            </a:r>
          </a:p>
          <a:p>
            <a:endParaRPr lang="cs-CZ" dirty="0" smtClean="0"/>
          </a:p>
        </p:txBody>
      </p:sp>
      <p:sp>
        <p:nvSpPr>
          <p:cNvPr id="16387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81100" y="7035800"/>
            <a:ext cx="4219352" cy="525463"/>
          </a:xfrm>
          <a:noFill/>
        </p:spPr>
        <p:txBody>
          <a:bodyPr/>
          <a:lstStyle/>
          <a:p>
            <a:r>
              <a:rPr lang="cs-CZ" dirty="0" smtClean="0">
                <a:cs typeface="Arial" charset="0"/>
              </a:rPr>
              <a:t>Odměňování pojišťovacích zprostředkovatelů</a:t>
            </a:r>
          </a:p>
          <a:p>
            <a:endParaRPr lang="cs-CZ" dirty="0" smtClean="0">
              <a:cs typeface="Arial" charset="0"/>
            </a:endParaRPr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53BFBC-058C-41BF-AAE0-7746696262B1}" type="slidenum">
              <a:rPr lang="cs-CZ" smtClean="0">
                <a:cs typeface="Arial" charset="0"/>
              </a:rPr>
              <a:pPr/>
              <a:t>2</a:t>
            </a:fld>
            <a:endParaRPr lang="cs-CZ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84275" y="7035800"/>
            <a:ext cx="4573588" cy="525463"/>
          </a:xfrm>
          <a:noFill/>
        </p:spPr>
        <p:txBody>
          <a:bodyPr/>
          <a:lstStyle/>
          <a:p>
            <a:pPr defTabSz="1041400"/>
            <a:r>
              <a:rPr lang="cs-CZ" dirty="0" smtClean="0">
                <a:cs typeface="Arial" charset="0"/>
              </a:rPr>
              <a:t>Odměňování pojišťovacích zprostředkovatelů</a:t>
            </a:r>
          </a:p>
        </p:txBody>
      </p:sp>
      <p:sp>
        <p:nvSpPr>
          <p:cNvPr id="1536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1041400"/>
            <a:fld id="{D77BCE46-D336-43FE-B462-56BD5A1A7BAA}" type="slidenum">
              <a:rPr lang="cs-CZ" smtClean="0">
                <a:cs typeface="Arial" charset="0"/>
              </a:rPr>
              <a:pPr defTabSz="1041400"/>
              <a:t>3</a:t>
            </a:fld>
            <a:endParaRPr lang="cs-CZ" smtClean="0">
              <a:cs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Čím se řídí pojišťovací zprostředkovatelé?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dirty="0" smtClean="0"/>
              <a:t>Při své činnosti se pojišťovací zprostředkovatel řídí zákonem č. 38/2004 Sb., o pojišťovacích zprostředkovatelích a samostatných likvidátorech pojistných událostí (dále jen „Zákon“)</a:t>
            </a:r>
          </a:p>
          <a:p>
            <a:pPr eaLnBrk="1" hangingPunct="1"/>
            <a:r>
              <a:rPr lang="cs-CZ" sz="2000" dirty="0" smtClean="0"/>
              <a:t>Zákon rozlišuje několik druhů pojišťovacích zprostředkovatelů:</a:t>
            </a:r>
          </a:p>
          <a:p>
            <a:pPr lvl="1" eaLnBrk="1" hangingPunct="1"/>
            <a:r>
              <a:rPr lang="cs-CZ" dirty="0" smtClean="0"/>
              <a:t> vázaný pojišťovací zprostředkovatel (§ 5)</a:t>
            </a:r>
          </a:p>
          <a:p>
            <a:pPr lvl="1" eaLnBrk="1" hangingPunct="1"/>
            <a:r>
              <a:rPr lang="cs-CZ" dirty="0" smtClean="0"/>
              <a:t> podřízený pojišťovací zprostředkovatel (§ 6)</a:t>
            </a:r>
          </a:p>
          <a:p>
            <a:pPr lvl="1" eaLnBrk="1" hangingPunct="1"/>
            <a:r>
              <a:rPr lang="cs-CZ" dirty="0" smtClean="0"/>
              <a:t> pojišťovací agent (§ 7)</a:t>
            </a:r>
          </a:p>
          <a:p>
            <a:pPr lvl="1" eaLnBrk="1" hangingPunct="1"/>
            <a:r>
              <a:rPr lang="cs-CZ" dirty="0" smtClean="0"/>
              <a:t> výhradní pojišťovací agent (§ 6a)</a:t>
            </a:r>
          </a:p>
          <a:p>
            <a:pPr lvl="1" eaLnBrk="1" hangingPunct="1"/>
            <a:r>
              <a:rPr lang="cs-CZ" dirty="0" smtClean="0"/>
              <a:t> pojišťovací makléř (§ 8)</a:t>
            </a:r>
          </a:p>
          <a:p>
            <a:pPr lvl="1" eaLnBrk="1" hangingPunct="1"/>
            <a:r>
              <a:rPr lang="cs-CZ" dirty="0" smtClean="0"/>
              <a:t> pojišťovací zprostředkovatel, jehož domovským členským státem není Česká republika (§ 9)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84275" y="7035800"/>
            <a:ext cx="4573588" cy="525463"/>
          </a:xfrm>
          <a:noFill/>
        </p:spPr>
        <p:txBody>
          <a:bodyPr/>
          <a:lstStyle/>
          <a:p>
            <a:pPr defTabSz="1041400"/>
            <a:r>
              <a:rPr lang="cs-CZ" dirty="0" smtClean="0">
                <a:cs typeface="Arial" charset="0"/>
              </a:rPr>
              <a:t>Odměňování pojišťovacích zprostředkovatelů</a:t>
            </a:r>
          </a:p>
        </p:txBody>
      </p:sp>
      <p:sp>
        <p:nvSpPr>
          <p:cNvPr id="1741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1041400"/>
            <a:fld id="{91B04727-A9EA-46FD-93ED-22D279F67A65}" type="slidenum">
              <a:rPr lang="cs-CZ" smtClean="0">
                <a:cs typeface="Arial" charset="0"/>
              </a:rPr>
              <a:pPr defTabSz="1041400"/>
              <a:t>4</a:t>
            </a:fld>
            <a:endParaRPr lang="cs-CZ" smtClean="0">
              <a:cs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Kdo je pojišťovací makléř?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1101" y="2771775"/>
            <a:ext cx="8035775" cy="3983038"/>
          </a:xfrm>
        </p:spPr>
        <p:txBody>
          <a:bodyPr/>
          <a:lstStyle/>
          <a:p>
            <a:pPr eaLnBrk="1" hangingPunct="1">
              <a:buNone/>
            </a:pPr>
            <a:r>
              <a:rPr lang="cs-CZ" sz="2000" b="1" dirty="0" smtClean="0"/>
              <a:t>Pojišťovací makléř </a:t>
            </a:r>
            <a:r>
              <a:rPr lang="cs-CZ" sz="2000" dirty="0" smtClean="0"/>
              <a:t>(§ 8)</a:t>
            </a:r>
          </a:p>
          <a:p>
            <a:pPr marL="174625" lvl="1" indent="-174625" eaLnBrk="1" hangingPunct="1">
              <a:buChar char="•"/>
            </a:pPr>
            <a:r>
              <a:rPr lang="cs-CZ" sz="2000" dirty="0" smtClean="0">
                <a:ea typeface="+mn-ea"/>
                <a:cs typeface="+mn-cs"/>
              </a:rPr>
              <a:t>Pojišťovací zprostředkovatel, který vykonává svoji činnost na základě smlouvy uzavřené mezi klientem a makléřem</a:t>
            </a:r>
          </a:p>
          <a:p>
            <a:pPr marL="174625" lvl="1" indent="-174625" eaLnBrk="1" hangingPunct="1">
              <a:buFontTx/>
              <a:buChar char="•"/>
            </a:pPr>
            <a:r>
              <a:rPr lang="cs-CZ" sz="2000" dirty="0" smtClean="0">
                <a:ea typeface="+mn-ea"/>
                <a:cs typeface="+mn-cs"/>
              </a:rPr>
              <a:t>Označení pojišťovací makléř je mezinárodně užíváno pro pojišťovací zprostředkovatele s nejvyšším stupněm odborné kvalifikace a takto je i veřejností vnímáno</a:t>
            </a:r>
          </a:p>
          <a:p>
            <a:pPr marL="174625" lvl="1" indent="-174625" eaLnBrk="1" hangingPunct="1">
              <a:buFontTx/>
              <a:buChar char="•"/>
            </a:pPr>
            <a:r>
              <a:rPr lang="cs-CZ" sz="2000" dirty="0" smtClean="0">
                <a:ea typeface="+mn-ea"/>
                <a:cs typeface="+mn-cs"/>
              </a:rPr>
              <a:t>Pojišťovací makléř vždy hájí zájmy klienta</a:t>
            </a:r>
          </a:p>
          <a:p>
            <a:pPr marL="174625" lvl="1" indent="-174625" eaLnBrk="1" hangingPunct="1">
              <a:buFontTx/>
              <a:buChar char="•"/>
            </a:pPr>
            <a:r>
              <a:rPr lang="cs-CZ" sz="2000" dirty="0" smtClean="0">
                <a:ea typeface="+mn-ea"/>
                <a:cs typeface="+mn-cs"/>
              </a:rPr>
              <a:t>Nejčastěji poskytuje služby v oblasti pojištění průmyslových a podnikatelských rizik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Makléři v ČR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Fungují 20 let</a:t>
            </a:r>
          </a:p>
          <a:p>
            <a:r>
              <a:rPr lang="cs-CZ" sz="2000" dirty="0" smtClean="0"/>
              <a:t>Pojišťovací makléři výrazně přispěli a nadále přispívají k </a:t>
            </a:r>
            <a:r>
              <a:rPr lang="cs-CZ" sz="2000" smtClean="0"/>
              <a:t>rozvoji </a:t>
            </a:r>
            <a:r>
              <a:rPr lang="cs-CZ" sz="2000" smtClean="0"/>
              <a:t>služeb a </a:t>
            </a:r>
            <a:r>
              <a:rPr lang="cs-CZ" sz="2000" dirty="0" smtClean="0"/>
              <a:t>produktů pro klienty</a:t>
            </a:r>
          </a:p>
          <a:p>
            <a:r>
              <a:rPr lang="cs-CZ" sz="2000" dirty="0" smtClean="0"/>
              <a:t>Samostatná regulace harmonizovaná v souladu s legislativou EU</a:t>
            </a:r>
          </a:p>
          <a:p>
            <a:r>
              <a:rPr lang="cs-CZ" sz="2000" dirty="0" smtClean="0"/>
              <a:t>Dozorový orgán ČNB, který aktivně provádí kontroly</a:t>
            </a:r>
          </a:p>
          <a:p>
            <a:r>
              <a:rPr lang="cs-CZ" sz="2000" dirty="0" smtClean="0"/>
              <a:t>AČPM – Asociace českých pojišťovacích makléřů, založena v roce 1994, sdružuje 87 členů</a:t>
            </a:r>
          </a:p>
          <a:p>
            <a:r>
              <a:rPr lang="cs-CZ" sz="2000" dirty="0" smtClean="0"/>
              <a:t>AČPM je členem BIPAR, evropská asociace makléřů</a:t>
            </a:r>
          </a:p>
          <a:p>
            <a:r>
              <a:rPr lang="cs-CZ" sz="2000" dirty="0" smtClean="0"/>
              <a:t>BIPAR založena v Paříží roku 1937, seskupuje 51 asociací ve 32 zemích</a:t>
            </a:r>
          </a:p>
          <a:p>
            <a:pPr>
              <a:buFontTx/>
              <a:buNone/>
            </a:pPr>
            <a:endParaRPr lang="cs-CZ" dirty="0" smtClean="0"/>
          </a:p>
        </p:txBody>
      </p:sp>
      <p:sp>
        <p:nvSpPr>
          <p:cNvPr id="22531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81100" y="7035800"/>
            <a:ext cx="4867424" cy="525463"/>
          </a:xfrm>
          <a:noFill/>
        </p:spPr>
        <p:txBody>
          <a:bodyPr/>
          <a:lstStyle/>
          <a:p>
            <a:pPr defTabSz="1041400"/>
            <a:r>
              <a:rPr lang="cs-CZ" dirty="0" smtClean="0">
                <a:cs typeface="Arial" charset="0"/>
              </a:rPr>
              <a:t>Odměňování pojišťovacích zprostředkovatelů</a:t>
            </a:r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D0A42F-E44F-44F2-A616-E2A2F2814C67}" type="slidenum">
              <a:rPr lang="cs-CZ" smtClean="0">
                <a:cs typeface="Arial" charset="0"/>
              </a:rPr>
              <a:pPr/>
              <a:t>5</a:t>
            </a:fld>
            <a:endParaRPr lang="cs-CZ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81100" y="7035800"/>
            <a:ext cx="4505325" cy="525463"/>
          </a:xfrm>
          <a:noFill/>
        </p:spPr>
        <p:txBody>
          <a:bodyPr/>
          <a:lstStyle/>
          <a:p>
            <a:pPr defTabSz="1041400"/>
            <a:r>
              <a:rPr lang="cs-CZ" smtClean="0">
                <a:cs typeface="Arial" charset="0"/>
              </a:rPr>
              <a:t>Odměňování pojišťovacích zprostředkovatelů</a:t>
            </a:r>
          </a:p>
        </p:txBody>
      </p:sp>
      <p:sp>
        <p:nvSpPr>
          <p:cNvPr id="1843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1041400"/>
            <a:fld id="{C1E2ABF3-F534-4073-B3BE-50DBBAE8F0F2}" type="slidenum">
              <a:rPr lang="cs-CZ" smtClean="0">
                <a:cs typeface="Arial" charset="0"/>
              </a:rPr>
              <a:pPr defTabSz="1041400"/>
              <a:t>6</a:t>
            </a:fld>
            <a:endParaRPr lang="cs-CZ" smtClean="0">
              <a:cs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Jakou činnost pojišťovací makléř vykonává?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dirty="0" smtClean="0"/>
              <a:t>Zpracovává komplexní analýzu rizik</a:t>
            </a:r>
          </a:p>
          <a:p>
            <a:pPr eaLnBrk="1" hangingPunct="1"/>
            <a:r>
              <a:rPr lang="cs-CZ" sz="2000" dirty="0" smtClean="0"/>
              <a:t>Zpracovává návrhy pojistných programů</a:t>
            </a:r>
          </a:p>
          <a:p>
            <a:pPr eaLnBrk="1" hangingPunct="1"/>
            <a:r>
              <a:rPr lang="cs-CZ" sz="2000" dirty="0" smtClean="0"/>
              <a:t>Jedná s pojistiteli o podmínkách pojištění</a:t>
            </a:r>
          </a:p>
          <a:p>
            <a:pPr eaLnBrk="1" hangingPunct="1"/>
            <a:r>
              <a:rPr lang="cs-CZ" sz="2000" dirty="0" smtClean="0"/>
              <a:t>Doporučení klientovi zakládá na analýze dostatečného počtu pojistných produktů, aby mohl podle odborných kritérií doporučit uzavření pojistné smlouvy odpovídající potřebám a požadavkům klienta</a:t>
            </a:r>
          </a:p>
          <a:p>
            <a:pPr eaLnBrk="1" hangingPunct="1"/>
            <a:r>
              <a:rPr lang="cs-CZ" sz="2000" dirty="0" smtClean="0"/>
              <a:t>Provádí správu pojistných smluv</a:t>
            </a:r>
          </a:p>
          <a:p>
            <a:pPr eaLnBrk="1" hangingPunct="1"/>
            <a:r>
              <a:rPr lang="cs-CZ" sz="2000" dirty="0" smtClean="0"/>
              <a:t>Spolupracuje při likvidaci pojistných událostí</a:t>
            </a:r>
          </a:p>
          <a:p>
            <a:pPr eaLnBrk="1" hangingPunct="1"/>
            <a:r>
              <a:rPr lang="cs-CZ" sz="2000" dirty="0" smtClean="0"/>
              <a:t>Poskytuje konzultační a poradenskou činnost</a:t>
            </a:r>
          </a:p>
          <a:p>
            <a:pPr eaLnBrk="1" hangingPunct="1"/>
            <a:r>
              <a:rPr lang="cs-CZ" sz="2000" dirty="0" smtClean="0"/>
              <a:t>Předává informace o dění na pojišťovacím trhu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Pojišťovací makléř má silnou odpovědnost vůči klientovi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Pojišťovací makléř má povinnost jednat s odbornou péčí a v zájmu klienta. Svou práci musí dělat kvalitně.</a:t>
            </a:r>
          </a:p>
          <a:p>
            <a:pPr eaLnBrk="1" hangingPunct="1"/>
            <a:r>
              <a:rPr lang="cs-CZ" sz="2000" dirty="0" smtClean="0"/>
              <a:t>Pokud se pojišťovací makléř neřídí principy uvedenými v Zákoně a ukáže se, že jeho rada není výsledkem objektivní analýzy trhu, pak se vystavuje riziku odpovědnosti za škodu, kterou je zákazník oprávněn po makléři vymáhat. </a:t>
            </a:r>
          </a:p>
          <a:p>
            <a:pPr eaLnBrk="1" hangingPunct="1"/>
            <a:r>
              <a:rPr lang="cs-CZ" sz="2000" dirty="0" smtClean="0"/>
              <a:t>Pojišťovací makléř za vzniklé škody odpovídá svému klientovi na základě objektivní odpovědnosti – tj. bez možnosti vyvinění.</a:t>
            </a:r>
          </a:p>
          <a:p>
            <a:pPr eaLnBrk="1" hangingPunct="1"/>
            <a:r>
              <a:rPr lang="cs-CZ" sz="2000" dirty="0" smtClean="0"/>
              <a:t>Na pojišťovacího makléře nejsou známy stížnosti zákazníků u ČNB týkající se </a:t>
            </a:r>
            <a:r>
              <a:rPr lang="cs-CZ" sz="2000" dirty="0" err="1" smtClean="0"/>
              <a:t>nekalých</a:t>
            </a:r>
            <a:r>
              <a:rPr lang="cs-CZ" sz="2000" dirty="0" smtClean="0"/>
              <a:t> praktik.</a:t>
            </a:r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81100" y="7035800"/>
            <a:ext cx="4505325" cy="525463"/>
          </a:xfrm>
          <a:noFill/>
        </p:spPr>
        <p:txBody>
          <a:bodyPr/>
          <a:lstStyle/>
          <a:p>
            <a:r>
              <a:rPr lang="cs-CZ" dirty="0" smtClean="0">
                <a:cs typeface="Arial" charset="0"/>
              </a:rPr>
              <a:t>Odměňování pojišťovacích zprostředkovatelů</a:t>
            </a:r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32AB152-EC4F-4A3F-A699-6B5BF484DC7F}" type="slidenum">
              <a:rPr lang="cs-CZ" smtClean="0">
                <a:cs typeface="Arial" charset="0"/>
              </a:rPr>
              <a:pPr/>
              <a:t>7</a:t>
            </a:fld>
            <a:endParaRPr lang="cs-CZ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Odměňování pojišťovacího makléře I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1152525" y="2771775"/>
            <a:ext cx="8899525" cy="4295775"/>
          </a:xfrm>
        </p:spPr>
        <p:txBody>
          <a:bodyPr/>
          <a:lstStyle/>
          <a:p>
            <a:pPr eaLnBrk="1" hangingPunct="1"/>
            <a:r>
              <a:rPr lang="cs-CZ" sz="2000" dirty="0" smtClean="0"/>
              <a:t>Zákon dává klientovi smluvní volnost při nastavení způsobu odměňování pojišťovacího makléře. Není-li dohodnuto jinak, je pojišťovací makléř odměňován provizí zahrnutou v pojistném od pojistitele (§8 odst. 4).</a:t>
            </a:r>
          </a:p>
          <a:p>
            <a:pPr eaLnBrk="1" hangingPunct="1"/>
            <a:r>
              <a:rPr lang="cs-CZ" sz="2000" dirty="0" smtClean="0"/>
              <a:t>Pojišťovací makléř má povinnost informovat zákazníka o způsobu, jakým je makléř odměňován, pokud si tuto informaci zákazník vyžádá.</a:t>
            </a:r>
          </a:p>
          <a:p>
            <a:pPr eaLnBrk="1" hangingPunct="1"/>
            <a:r>
              <a:rPr lang="cs-CZ" sz="2000" dirty="0" smtClean="0"/>
              <a:t>Zákon umožňuje různé způsoby odměňování:</a:t>
            </a:r>
          </a:p>
          <a:p>
            <a:pPr lvl="1" eaLnBrk="1" hangingPunct="1"/>
            <a:r>
              <a:rPr lang="cs-CZ" dirty="0" smtClean="0"/>
              <a:t>Odměňování formou poplatku zahrnutém v pojistném, který vyplácí pojistitel, přičemž po dohodě s klientem lze upravit výši poplatku. </a:t>
            </a:r>
          </a:p>
          <a:p>
            <a:pPr lvl="1" eaLnBrk="1" hangingPunct="1"/>
            <a:r>
              <a:rPr lang="cs-CZ" dirty="0" smtClean="0"/>
              <a:t>Odměňování formou poplatku, který je dohodnutý mezi klientem a makléřem a je hrazený klientem.</a:t>
            </a:r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2622581-8DB9-40AB-AA52-DFF2F98DAD32}" type="slidenum">
              <a:rPr lang="cs-CZ" smtClean="0">
                <a:cs typeface="Arial" charset="0"/>
              </a:rPr>
              <a:pPr/>
              <a:t>8</a:t>
            </a:fld>
            <a:endParaRPr lang="cs-CZ" smtClean="0">
              <a:cs typeface="Arial" charset="0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81100" y="7035800"/>
            <a:ext cx="4505325" cy="525463"/>
          </a:xfrm>
          <a:noFill/>
        </p:spPr>
        <p:txBody>
          <a:bodyPr/>
          <a:lstStyle/>
          <a:p>
            <a:r>
              <a:rPr lang="cs-CZ" dirty="0" smtClean="0">
                <a:cs typeface="Arial" charset="0"/>
              </a:rPr>
              <a:t>Odměňování pojišťovacích zprostředkovatelů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Odměňování pojišťovacího makléře II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1152525" y="2771775"/>
            <a:ext cx="8899525" cy="4295775"/>
          </a:xfrm>
        </p:spPr>
        <p:txBody>
          <a:bodyPr/>
          <a:lstStyle/>
          <a:p>
            <a:pPr eaLnBrk="1" hangingPunct="1"/>
            <a:r>
              <a:rPr lang="cs-CZ" sz="2000" dirty="0" smtClean="0"/>
              <a:t> Odměňování formou poplatku zahrnutém v pojistném:</a:t>
            </a:r>
          </a:p>
          <a:p>
            <a:pPr lvl="1" eaLnBrk="1" hangingPunct="1"/>
            <a:r>
              <a:rPr lang="cs-CZ" dirty="0" smtClean="0"/>
              <a:t>Nejčastější způsob odměňování pro klienty všech typů – tj. velcí, střední i malí klienti.</a:t>
            </a:r>
          </a:p>
          <a:p>
            <a:pPr lvl="1" eaLnBrk="1" hangingPunct="1"/>
            <a:r>
              <a:rPr lang="cs-CZ" dirty="0" smtClean="0"/>
              <a:t>Je to odměna za službu pojišťovacího makléře pro předem neznámý počet a složitost pojistných událostí a dalších všech služeb souvisejících se správou pojištění.</a:t>
            </a:r>
          </a:p>
          <a:p>
            <a:pPr eaLnBrk="1" hangingPunct="1"/>
            <a:r>
              <a:rPr lang="cs-CZ" dirty="0" smtClean="0"/>
              <a:t> </a:t>
            </a:r>
            <a:r>
              <a:rPr lang="cs-CZ" sz="2000" dirty="0" smtClean="0"/>
              <a:t>Odměňování formou poplatku hrazeným přímo klientem</a:t>
            </a:r>
          </a:p>
          <a:p>
            <a:pPr lvl="1" eaLnBrk="1" hangingPunct="1"/>
            <a:r>
              <a:rPr lang="cs-CZ" dirty="0" smtClean="0"/>
              <a:t>Odměna se odvíjí od předpokládaného objemu práce a hodinových sazeb pojišťovacího makléře.Tento způsob odměňování je méně častý a je využívaný velkými firmami.</a:t>
            </a:r>
          </a:p>
          <a:p>
            <a:pPr eaLnBrk="1" hangingPunct="1">
              <a:buNone/>
            </a:pPr>
            <a:r>
              <a:rPr lang="cs-CZ" dirty="0" smtClean="0"/>
              <a:t>	</a:t>
            </a:r>
            <a:r>
              <a:rPr lang="cs-CZ" sz="2000" dirty="0" smtClean="0"/>
              <a:t>V souvislosti s tématem odměňování považujeme za nejpodstatnější, aby se klient mohl svobodně rozhodnout na základě úplných informací o způsobu odměny svého pojišťovacího makléře.</a:t>
            </a:r>
          </a:p>
          <a:p>
            <a:pPr eaLnBrk="1" hangingPunct="1">
              <a:buNone/>
            </a:pPr>
            <a:endParaRPr lang="cs-CZ" dirty="0" smtClean="0"/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86577CF-CF97-45E7-911B-721F72E66B12}" type="slidenum">
              <a:rPr lang="cs-CZ" smtClean="0">
                <a:cs typeface="Arial" charset="0"/>
              </a:rPr>
              <a:pPr/>
              <a:t>9</a:t>
            </a:fld>
            <a:endParaRPr lang="cs-CZ" smtClean="0">
              <a:cs typeface="Arial" charset="0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81100" y="7035800"/>
            <a:ext cx="4505325" cy="525463"/>
          </a:xfrm>
          <a:noFill/>
        </p:spPr>
        <p:txBody>
          <a:bodyPr/>
          <a:lstStyle/>
          <a:p>
            <a:r>
              <a:rPr lang="cs-CZ" dirty="0" smtClean="0">
                <a:cs typeface="Arial" charset="0"/>
              </a:rPr>
              <a:t>Odměňování pojišťovacích zprostředkovatelů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PAR_ppt">
  <a:themeElements>
    <a:clrScheme name="Motiv sady Office 1">
      <a:dk1>
        <a:srgbClr val="284052"/>
      </a:dk1>
      <a:lt1>
        <a:srgbClr val="E8EBEE"/>
      </a:lt1>
      <a:dk2>
        <a:srgbClr val="D9A900"/>
      </a:dk2>
      <a:lt2>
        <a:srgbClr val="808080"/>
      </a:lt2>
      <a:accent1>
        <a:srgbClr val="BBE0E3"/>
      </a:accent1>
      <a:accent2>
        <a:srgbClr val="333399"/>
      </a:accent2>
      <a:accent3>
        <a:srgbClr val="F2F3F5"/>
      </a:accent3>
      <a:accent4>
        <a:srgbClr val="213545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1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1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otiv sady Office 1">
        <a:dk1>
          <a:srgbClr val="284052"/>
        </a:dk1>
        <a:lt1>
          <a:srgbClr val="E8EBEE"/>
        </a:lt1>
        <a:dk2>
          <a:srgbClr val="D9A9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2F3F5"/>
        </a:accent3>
        <a:accent4>
          <a:srgbClr val="213545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ASPAR_ppt</Template>
  <TotalTime>387</TotalTime>
  <Words>674</Words>
  <Application>Microsoft Office PowerPoint</Application>
  <PresentationFormat>Vlastní</PresentationFormat>
  <Paragraphs>82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ASPAR_ppt</vt:lpstr>
      <vt:lpstr>Odměňování pojišťovacích zprostředkovatelů</vt:lpstr>
      <vt:lpstr>Fakta o pojišťovacích makléřích</vt:lpstr>
      <vt:lpstr>Čím se řídí pojišťovací zprostředkovatelé?</vt:lpstr>
      <vt:lpstr>Kdo je pojišťovací makléř?</vt:lpstr>
      <vt:lpstr>Makléři v ČR</vt:lpstr>
      <vt:lpstr>Jakou činnost pojišťovací makléř vykonává?</vt:lpstr>
      <vt:lpstr> Pojišťovací makléř má silnou odpovědnost vůči klientovi</vt:lpstr>
      <vt:lpstr>Odměňování pojišťovacího makléře I</vt:lpstr>
      <vt:lpstr>Odměňování pojišťovacího makléře II</vt:lpstr>
      <vt:lpstr>Snímek 10</vt:lpstr>
    </vt:vector>
  </TitlesOfParts>
  <Company>Telefónica Czech Republic, a.s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ja036051</dc:creator>
  <cp:lastModifiedBy>Hlinkova Marie</cp:lastModifiedBy>
  <cp:revision>63</cp:revision>
  <dcterms:created xsi:type="dcterms:W3CDTF">2012-03-13T11:16:12Z</dcterms:created>
  <dcterms:modified xsi:type="dcterms:W3CDTF">2012-03-28T10:28:18Z</dcterms:modified>
</cp:coreProperties>
</file>