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1" r:id="rId3"/>
    <p:sldId id="282" r:id="rId4"/>
    <p:sldId id="258" r:id="rId5"/>
    <p:sldId id="283" r:id="rId6"/>
    <p:sldId id="284" r:id="rId7"/>
    <p:sldId id="285" r:id="rId8"/>
    <p:sldId id="286" r:id="rId9"/>
    <p:sldId id="277" r:id="rId10"/>
    <p:sldId id="278" r:id="rId11"/>
    <p:sldId id="280" r:id="rId12"/>
    <p:sldId id="275" r:id="rId13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67"/>
    <a:srgbClr val="CD3728"/>
    <a:srgbClr val="66BE68"/>
    <a:srgbClr val="008000"/>
    <a:srgbClr val="FFCC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18" autoAdjust="0"/>
    <p:restoredTop sz="78435" autoAdjust="0"/>
  </p:normalViewPr>
  <p:slideViewPr>
    <p:cSldViewPr>
      <p:cViewPr>
        <p:scale>
          <a:sx n="80" d="100"/>
          <a:sy n="80" d="100"/>
        </p:scale>
        <p:origin x="-1878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1253385947898211E-2"/>
          <c:y val="6.9287953443653447E-2"/>
          <c:w val="0.81997639140748635"/>
          <c:h val="0.76902486257103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Životní pojištění celkem 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invertIfNegative val="0"/>
          <c:cat>
            <c:strRef>
              <c:f>List1!$B$1:$H$1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List1!$E$2:$H$2</c:f>
              <c:numCache>
                <c:formatCode>#,##0</c:formatCode>
                <c:ptCount val="4"/>
                <c:pt idx="0">
                  <c:v>42091772.5</c:v>
                </c:pt>
                <c:pt idx="1">
                  <c:v>43728674</c:v>
                </c:pt>
                <c:pt idx="2">
                  <c:v>44720683</c:v>
                </c:pt>
                <c:pt idx="3">
                  <c:v>45757553</c:v>
                </c:pt>
              </c:numCache>
            </c:numRef>
          </c:val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Neživotní pojištění celkem</c:v>
                </c:pt>
              </c:strCache>
            </c:strRef>
          </c:tx>
          <c:invertIfNegative val="0"/>
          <c:cat>
            <c:strRef>
              <c:f>List1!$B$1:$H$1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List1!$E$3:$H$3</c:f>
              <c:numCache>
                <c:formatCode>General</c:formatCode>
                <c:ptCount val="4"/>
                <c:pt idx="0">
                  <c:v>73145521</c:v>
                </c:pt>
                <c:pt idx="1">
                  <c:v>73857822</c:v>
                </c:pt>
                <c:pt idx="2">
                  <c:v>72740659</c:v>
                </c:pt>
                <c:pt idx="3">
                  <c:v>71447131</c:v>
                </c:pt>
              </c:numCache>
            </c:numRef>
          </c:val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Předepsané pojistné celkem</c:v>
                </c:pt>
              </c:strCache>
            </c:strRef>
          </c:tx>
          <c:invertIfNegative val="0"/>
          <c:cat>
            <c:strRef>
              <c:f>List1!$B$1:$H$1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List1!$E$4:$H$4</c:f>
              <c:numCache>
                <c:formatCode>#,##0</c:formatCode>
                <c:ptCount val="4"/>
                <c:pt idx="0">
                  <c:v>115237293.5</c:v>
                </c:pt>
                <c:pt idx="1">
                  <c:v>117586496</c:v>
                </c:pt>
                <c:pt idx="2">
                  <c:v>117461342</c:v>
                </c:pt>
                <c:pt idx="3">
                  <c:v>117204684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599616"/>
        <c:axId val="69601152"/>
      </c:barChart>
      <c:lineChart>
        <c:grouping val="standard"/>
        <c:varyColors val="0"/>
        <c:ser>
          <c:idx val="3"/>
          <c:order val="3"/>
          <c:tx>
            <c:strRef>
              <c:f>List1!$A$5</c:f>
              <c:strCache>
                <c:ptCount val="1"/>
                <c:pt idx="0">
                  <c:v>Životní pojištění celkem (%)</c:v>
                </c:pt>
              </c:strCache>
            </c:strRef>
          </c:tx>
          <c:cat>
            <c:strRef>
              <c:f>List1!$E$1:$H$1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List1!$E$5:$H$5</c:f>
              <c:numCache>
                <c:formatCode>0.0</c:formatCode>
                <c:ptCount val="4"/>
                <c:pt idx="0">
                  <c:v>2.2667683401900405</c:v>
                </c:pt>
                <c:pt idx="1">
                  <c:v>3.888887074071306</c:v>
                </c:pt>
                <c:pt idx="2">
                  <c:v>2.2685549532098719</c:v>
                </c:pt>
                <c:pt idx="3">
                  <c:v>2.3185468790805288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Neživotní pojištění celkem (%)</c:v>
                </c:pt>
              </c:strCache>
            </c:strRef>
          </c:tx>
          <c:cat>
            <c:strRef>
              <c:f>List1!$E$1:$H$1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List1!$E$6:$H$6</c:f>
              <c:numCache>
                <c:formatCode>0.0</c:formatCode>
                <c:ptCount val="4"/>
                <c:pt idx="0">
                  <c:v>3.6696674932307189</c:v>
                </c:pt>
                <c:pt idx="1">
                  <c:v>0.97381355722383489</c:v>
                </c:pt>
                <c:pt idx="2">
                  <c:v>-1.5125858978078099</c:v>
                </c:pt>
                <c:pt idx="3">
                  <c:v>-1.7782736887220096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Předepsané pojistné celkem (%)</c:v>
                </c:pt>
              </c:strCache>
            </c:strRef>
          </c:tx>
          <c:cat>
            <c:strRef>
              <c:f>List1!$E$1:$H$1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List1!$E$7:$H$7</c:f>
              <c:numCache>
                <c:formatCode>0.0</c:formatCode>
                <c:ptCount val="4"/>
                <c:pt idx="0">
                  <c:v>3.1528025022077486</c:v>
                </c:pt>
                <c:pt idx="1">
                  <c:v>2.0385783357537832</c:v>
                </c:pt>
                <c:pt idx="2">
                  <c:v>-0.10643569139095632</c:v>
                </c:pt>
                <c:pt idx="3">
                  <c:v>-0.21850422924676138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605248"/>
        <c:axId val="69603328"/>
      </c:lineChart>
      <c:catAx>
        <c:axId val="69599616"/>
        <c:scaling>
          <c:orientation val="minMax"/>
        </c:scaling>
        <c:delete val="0"/>
        <c:axPos val="b"/>
        <c:majorTickMark val="out"/>
        <c:minorTickMark val="none"/>
        <c:tickLblPos val="nextTo"/>
        <c:crossAx val="69601152"/>
        <c:crosses val="autoZero"/>
        <c:auto val="1"/>
        <c:lblAlgn val="ctr"/>
        <c:lblOffset val="100"/>
        <c:noMultiLvlLbl val="0"/>
      </c:catAx>
      <c:valAx>
        <c:axId val="696011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9599616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7963539030642687E-2"/>
                <c:y val="0.38048790955059197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cs-CZ"/>
                    <a:t>mld. Kč</a:t>
                  </a:r>
                  <a:endParaRPr lang="en-US"/>
                </a:p>
              </c:rich>
            </c:tx>
          </c:dispUnitsLbl>
        </c:dispUnits>
      </c:valAx>
      <c:valAx>
        <c:axId val="6960332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cs-CZ"/>
                  <a:t>%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69605248"/>
        <c:crosses val="max"/>
        <c:crossBetween val="between"/>
      </c:valAx>
      <c:catAx>
        <c:axId val="69605248"/>
        <c:scaling>
          <c:orientation val="minMax"/>
        </c:scaling>
        <c:delete val="1"/>
        <c:axPos val="b"/>
        <c:majorTickMark val="out"/>
        <c:minorTickMark val="none"/>
        <c:tickLblPos val="nextTo"/>
        <c:crossAx val="69603328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cs-CZ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91A8C-EBAF-43DE-AFAC-928BD1618A11}" type="datetimeFigureOut">
              <a:rPr lang="cs-CZ" smtClean="0"/>
              <a:t>30.10.2012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C4964-BC7D-461B-ADBD-1737193498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528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A52A2-75CC-4716-A698-96B74223F0DB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06" y="4716464"/>
            <a:ext cx="5438464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098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945BB-43FB-47FA-BA35-DD3CA062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1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631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70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Počet </a:t>
            </a:r>
            <a:r>
              <a:rPr lang="cs-CZ" baseline="0" dirty="0" smtClean="0"/>
              <a:t>národních právních předpisů připomínkovaných ČAP je 25 od počátku roku, což nevypovídá o objemu práce s tím spojené.</a:t>
            </a:r>
          </a:p>
          <a:p>
            <a:r>
              <a:rPr lang="cs-CZ" baseline="0" dirty="0" smtClean="0"/>
              <a:t>Počet právních předpisů EU připomínkovaných ČAP nemá výpovědní hodnotu.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84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99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>
                <a:solidFill>
                  <a:schemeClr val="tx1"/>
                </a:solidFill>
              </a:rPr>
              <a:t>Pokles celkového tempa</a:t>
            </a:r>
            <a:r>
              <a:rPr lang="cs-CZ" sz="1200" baseline="0" dirty="0" smtClean="0">
                <a:solidFill>
                  <a:schemeClr val="tx1"/>
                </a:solidFill>
              </a:rPr>
              <a:t> růstu, který byl v roce 2010 zastaven zásluhou výraznější poptávky pro produktech životních pojištění, se v minulém roce opět projevil a zaznamenal celkový pokles o 2,0 %, a to především vlivem neživotního pojištění (pokles -4,1 %). Při zohlednění jednorázového pojistného činil  celkový pokles smluvního pojistného  -2,1 %.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1200" dirty="0" smtClean="0">
              <a:solidFill>
                <a:schemeClr val="tx1"/>
              </a:solidFill>
            </a:endParaRPr>
          </a:p>
          <a:p>
            <a:r>
              <a:rPr lang="cs-CZ" dirty="0" smtClean="0"/>
              <a:t>2011 – 	ŽP</a:t>
            </a:r>
            <a:r>
              <a:rPr lang="cs-CZ" baseline="0" dirty="0" smtClean="0"/>
              <a:t> = +2,3%</a:t>
            </a:r>
          </a:p>
          <a:p>
            <a:r>
              <a:rPr lang="cs-CZ" dirty="0" smtClean="0"/>
              <a:t>	NŽP =</a:t>
            </a:r>
            <a:r>
              <a:rPr lang="cs-CZ" baseline="0" dirty="0" smtClean="0"/>
              <a:t> -1,8%</a:t>
            </a:r>
          </a:p>
          <a:p>
            <a:r>
              <a:rPr lang="cs-CZ" baseline="0" dirty="0" smtClean="0"/>
              <a:t>	Celkem = -0,2%</a:t>
            </a:r>
          </a:p>
          <a:p>
            <a:endParaRPr lang="cs-CZ" baseline="0" dirty="0" smtClean="0"/>
          </a:p>
          <a:p>
            <a:r>
              <a:rPr lang="cs-CZ" baseline="0" dirty="0" smtClean="0"/>
              <a:t>3. Q. 2012    ŽP = +2,3</a:t>
            </a:r>
          </a:p>
          <a:p>
            <a:r>
              <a:rPr lang="cs-CZ" baseline="0" dirty="0" smtClean="0"/>
              <a:t>	NŽP = -1,2</a:t>
            </a:r>
          </a:p>
          <a:p>
            <a:r>
              <a:rPr lang="cs-CZ" baseline="0" dirty="0" smtClean="0"/>
              <a:t>	Celkem = -0,2</a:t>
            </a:r>
          </a:p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986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Celkový vývoj podle výsledků</a:t>
            </a:r>
            <a:r>
              <a:rPr lang="cs-CZ" baseline="0" dirty="0" smtClean="0"/>
              <a:t> členů ČAP za 2011:</a:t>
            </a:r>
          </a:p>
          <a:p>
            <a:r>
              <a:rPr lang="cs-CZ" dirty="0" smtClean="0"/>
              <a:t>POV –  minus 9 %, havárie  téměř minus 5 %.</a:t>
            </a:r>
          </a:p>
          <a:p>
            <a:r>
              <a:rPr lang="cs-CZ" dirty="0" smtClean="0"/>
              <a:t>Podíl</a:t>
            </a:r>
            <a:r>
              <a:rPr lang="cs-CZ" baseline="0" dirty="0" smtClean="0"/>
              <a:t> vozidel na NŽP – pod 50 %.</a:t>
            </a:r>
          </a:p>
          <a:p>
            <a:r>
              <a:rPr lang="cs-CZ" baseline="0" dirty="0" smtClean="0"/>
              <a:t>U POV – kombinovaný škodní poměr -  100,86 %, tj. vznik deficitu</a:t>
            </a:r>
          </a:p>
          <a:p>
            <a:r>
              <a:rPr lang="cs-CZ" baseline="0" dirty="0" smtClean="0"/>
              <a:t>Životní pojištění – po výkyvu v roce 2010 pokles jednorázového pojistného o 3%</a:t>
            </a:r>
          </a:p>
          <a:p>
            <a:r>
              <a:rPr lang="cs-CZ" baseline="0" dirty="0" smtClean="0"/>
              <a:t>Růst jen u investičního pojištění (+ 16,7 %) a doplňkových pojištění – úraz, nemoc (+11 %)</a:t>
            </a:r>
          </a:p>
          <a:p>
            <a:endParaRPr lang="cs-CZ" baseline="0" dirty="0" smtClean="0"/>
          </a:p>
          <a:p>
            <a:r>
              <a:rPr lang="cs-CZ" baseline="0" dirty="0" smtClean="0"/>
              <a:t>Obchodní produkce – proti roku 2010 výrazné zpomalení v hodnotě i v počtu smluv, zejména u smluv s jednorázovým pojistným</a:t>
            </a:r>
          </a:p>
          <a:p>
            <a:endParaRPr lang="cs-CZ" baseline="0" dirty="0" smtClean="0"/>
          </a:p>
          <a:p>
            <a:r>
              <a:rPr lang="cs-CZ" baseline="0" dirty="0" smtClean="0"/>
              <a:t>Indikace pro ok 2012 – podle údajů členů ČAP za 1-9/ 2012:</a:t>
            </a:r>
          </a:p>
          <a:p>
            <a:r>
              <a:rPr lang="cs-CZ" baseline="0" dirty="0" smtClean="0"/>
              <a:t>	NŽP – další meziroční pokles:  v POV   (-5,5 %) i havárii (-2,0%), celkově tedy smluvní pojištění  -1,2 %</a:t>
            </a:r>
          </a:p>
          <a:p>
            <a:r>
              <a:rPr lang="cs-CZ" baseline="0" dirty="0" smtClean="0"/>
              <a:t>	ŽP – růst založen na smlouvách s běžným pojistným (+2,4 %), jednorázové pojistné +1,0 %</a:t>
            </a:r>
          </a:p>
          <a:p>
            <a:r>
              <a:rPr lang="cs-CZ" baseline="0" dirty="0" smtClean="0"/>
              <a:t>- V jednorázovém pojistném zejména u samostatných jednorázových smluv (předpis +7,8 %)</a:t>
            </a:r>
          </a:p>
          <a:p>
            <a:endParaRPr lang="cs-CZ" baseline="0" dirty="0" smtClean="0"/>
          </a:p>
          <a:p>
            <a:r>
              <a:rPr lang="cs-CZ" baseline="0" dirty="0" smtClean="0"/>
              <a:t>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49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45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544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8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8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945BB-43FB-47FA-BA35-DD3CA06218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4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ulní stran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5000628" y="4857760"/>
            <a:ext cx="2857520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5000628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857256"/>
          </a:xfrm>
        </p:spPr>
        <p:txBody>
          <a:bodyPr/>
          <a:lstStyle>
            <a:lvl1pPr marL="342900" indent="-342900">
              <a:buFont typeface="+mj-lt"/>
              <a:buAutoNum type="arabicParenR"/>
              <a:defRPr sz="1500" b="0" i="0" baseline="0"/>
            </a:lvl1pPr>
            <a:lvl2pPr>
              <a:buFont typeface="Arial" pitchFamily="34" charset="0"/>
              <a:buChar char="»"/>
              <a:defRPr baseline="0"/>
            </a:lvl2pPr>
            <a:lvl3pPr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fotka_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214810" y="4454532"/>
            <a:ext cx="1935176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6286512" y="4454532"/>
            <a:ext cx="1928826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417512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4" name="Zástupný symbol pro obsah 22"/>
          <p:cNvSpPr>
            <a:spLocks noGrp="1"/>
          </p:cNvSpPr>
          <p:nvPr>
            <p:ph sz="quarter" idx="28" hasCustomPrompt="1"/>
          </p:nvPr>
        </p:nvSpPr>
        <p:spPr>
          <a:xfrm>
            <a:off x="624206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1714488"/>
            <a:ext cx="2036776" cy="371477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+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35158" y="2071678"/>
            <a:ext cx="6143668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OVÁ STRÁNK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PŘEDĚLOVÁ STRÁNKA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12932" y="71435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25648" y="114300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42937" y="185736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důležitá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57238" indent="-19208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6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tabLst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500066"/>
          </a:xfrm>
        </p:spPr>
        <p:txBody>
          <a:bodyPr/>
          <a:lstStyle>
            <a:lvl1pPr marL="54900" indent="-342900">
              <a:buFont typeface="+mj-lt"/>
              <a:buNone/>
              <a:defRPr sz="1500" b="0" i="0" baseline="0"/>
            </a:lvl1pPr>
            <a:lvl2pPr marL="268288" indent="-179388">
              <a:buFont typeface="Arial" pitchFamily="34" charset="0"/>
              <a:buChar char="»"/>
              <a:defRPr baseline="0"/>
            </a:lvl2pPr>
            <a:lvl3pPr marL="541338" indent="-179388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2285992"/>
            <a:ext cx="6180180" cy="2786082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objekt_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objekt 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25488" indent="-17303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23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92882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0850" indent="-19685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49286" y="1643051"/>
            <a:ext cx="646605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Výčet první úrovně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2"/>
            <a:endParaRPr lang="cs-CZ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  <p:sldLayoutId id="2147484342" r:id="rId2"/>
    <p:sldLayoutId id="2147484323" r:id="rId3"/>
    <p:sldLayoutId id="2147484324" r:id="rId4"/>
    <p:sldLayoutId id="2147484341" r:id="rId5"/>
    <p:sldLayoutId id="2147484325" r:id="rId6"/>
    <p:sldLayoutId id="2147484326" r:id="rId7"/>
    <p:sldLayoutId id="2147484327" r:id="rId8"/>
    <p:sldLayoutId id="2147484338" r:id="rId9"/>
    <p:sldLayoutId id="2147484339" r:id="rId10"/>
    <p:sldLayoutId id="2147484340" r:id="rId11"/>
    <p:sldLayoutId id="2147484328" r:id="rId12"/>
  </p:sldLayoutIdLst>
  <p:hf hdr="0" ftr="0" dt="0"/>
  <p:txStyles>
    <p:titleStyle>
      <a:lvl1pPr algn="l" defTabSz="0" rtl="0" eaLnBrk="1" fontAlgn="base" hangingPunct="1">
        <a:spcBef>
          <a:spcPct val="0"/>
        </a:spcBef>
        <a:spcAft>
          <a:spcPct val="0"/>
        </a:spcAft>
        <a:defRPr sz="2400" b="1" i="0" cap="all" baseline="0">
          <a:solidFill>
            <a:srgbClr val="264067"/>
          </a:solidFill>
          <a:latin typeface="Arial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Tx/>
        <a:buFont typeface="Arial" pitchFamily="34" charset="0"/>
        <a:buChar char="■"/>
        <a:tabLst/>
        <a:defRPr sz="1500" b="0" i="0" baseline="0">
          <a:solidFill>
            <a:srgbClr val="264067"/>
          </a:solidFill>
          <a:latin typeface="Arial" pitchFamily="34" charset="0"/>
          <a:ea typeface="+mn-ea"/>
          <a:cs typeface="+mn-cs"/>
        </a:defRPr>
      </a:lvl1pPr>
      <a:lvl2pPr marL="725488" indent="-173038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SzPct val="100000"/>
        <a:buFont typeface="Arial" pitchFamily="34" charset="0"/>
        <a:buChar char="»"/>
        <a:defRPr sz="1200" baseline="0">
          <a:solidFill>
            <a:srgbClr val="264067"/>
          </a:solidFill>
          <a:latin typeface="Arial" pitchFamily="34" charset="0"/>
        </a:defRPr>
      </a:lvl2pPr>
      <a:lvl3pPr marL="927100" indent="-203200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Arial" pitchFamily="34" charset="0"/>
        <a:buChar char="–"/>
        <a:defRPr sz="1200" b="0" i="0" baseline="0">
          <a:solidFill>
            <a:srgbClr val="264067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cs-CZ" dirty="0" smtClean="0"/>
              <a:t>Ekonomický a regulatorní Vývoj pojistného trhu 2011 - 2012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cs-CZ" sz="1500" dirty="0" smtClean="0"/>
              <a:t>Konference pojišťovacích makléřů 2012</a:t>
            </a:r>
            <a:endParaRPr lang="en-US" sz="1500" cap="none" dirty="0" smtClean="0"/>
          </a:p>
          <a:p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827584" y="1920268"/>
            <a:ext cx="5143500" cy="428612"/>
          </a:xfrm>
        </p:spPr>
        <p:txBody>
          <a:bodyPr/>
          <a:lstStyle/>
          <a:p>
            <a:r>
              <a:rPr lang="cs-CZ" b="1" dirty="0" smtClean="0">
                <a:solidFill>
                  <a:schemeClr val="bg1"/>
                </a:solidFill>
              </a:rPr>
              <a:t>Ing. Tomáš Síkora, MBA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31. října 2012, Praha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0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projednávané právní předpisy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916832"/>
            <a:ext cx="6466051" cy="3456384"/>
          </a:xfrm>
        </p:spPr>
        <p:txBody>
          <a:bodyPr/>
          <a:lstStyle/>
          <a:p>
            <a:r>
              <a:rPr lang="cs-CZ" b="1" dirty="0" smtClean="0"/>
              <a:t>Hrozí zákaz zohledňování věku a zdravotního stavu v komerčním pojištění</a:t>
            </a:r>
          </a:p>
          <a:p>
            <a:r>
              <a:rPr lang="cs-CZ" dirty="0" smtClean="0"/>
              <a:t>Legislativní postup blokován nečinností Rady EU</a:t>
            </a:r>
          </a:p>
          <a:p>
            <a:r>
              <a:rPr lang="cs-CZ" dirty="0" smtClean="0"/>
              <a:t>Není prioritou současného předsednictví Radě EU</a:t>
            </a:r>
            <a:endParaRPr lang="en-US" dirty="0"/>
          </a:p>
          <a:p>
            <a:pPr marL="452438" lvl="1">
              <a:spcAft>
                <a:spcPts val="600"/>
              </a:spcAft>
            </a:pPr>
            <a:endParaRPr lang="cs-CZ" sz="1400" dirty="0" smtClean="0"/>
          </a:p>
          <a:p>
            <a:pPr marL="452438" lvl="1">
              <a:lnSpc>
                <a:spcPct val="150000"/>
              </a:lnSpc>
              <a:spcAft>
                <a:spcPts val="600"/>
              </a:spcAft>
            </a:pPr>
            <a:endParaRPr lang="en-US" sz="1400" dirty="0" smtClean="0"/>
          </a:p>
          <a:p>
            <a:pPr marL="452438" lvl="1">
              <a:spcAft>
                <a:spcPts val="600"/>
              </a:spcAft>
            </a:pPr>
            <a:endParaRPr lang="en-US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EU</a:t>
            </a:r>
            <a:endParaRPr lang="en-US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51720" y="1124744"/>
            <a:ext cx="6840760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Návrh směrnice k zajištění rovného přístupu z hlediska věku a zdravotního stavu</a:t>
            </a:r>
          </a:p>
          <a:p>
            <a:pPr marL="0" indent="0">
              <a:buNone/>
            </a:pP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716016" y="2996952"/>
            <a:ext cx="3744416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Předpokládaná ú</a:t>
            </a:r>
            <a:r>
              <a:rPr lang="cs-CZ" sz="1400" b="1" i="1" dirty="0" smtClean="0">
                <a:solidFill>
                  <a:srgbClr val="CD3728"/>
                </a:solidFill>
              </a:rPr>
              <a:t>činnost ?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19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NEGATIVNÍ dopady legislativního vývoje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63688" y="1412776"/>
            <a:ext cx="6466051" cy="34563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b="1" dirty="0" smtClean="0"/>
              <a:t>Zahlcení spotřebitelů nadměrným rozsahem povinně poskytovaných informací</a:t>
            </a:r>
          </a:p>
          <a:p>
            <a:pPr lvl="1">
              <a:lnSpc>
                <a:spcPct val="150000"/>
              </a:lnSpc>
            </a:pPr>
            <a:r>
              <a:rPr lang="cs-CZ" dirty="0" smtClean="0"/>
              <a:t>Kvalita vs. kvantita informací, zvýšení nákladů na plnění informačních povinností</a:t>
            </a:r>
          </a:p>
          <a:p>
            <a:pPr>
              <a:lnSpc>
                <a:spcPct val="150000"/>
              </a:lnSpc>
            </a:pPr>
            <a:r>
              <a:rPr lang="cs-CZ" b="1" dirty="0" smtClean="0"/>
              <a:t>Nabourávání základních principů pojišťovnictví v důsledku rigidního přístupu EU k „antidiskriminační“ legislativě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Relevantní hodnocení rizika na základě pojistně-matematických faktorů je označováno za diskriminaci</a:t>
            </a:r>
          </a:p>
          <a:p>
            <a:pPr marL="288000" lvl="1" indent="-288000">
              <a:lnSpc>
                <a:spcPct val="150000"/>
              </a:lnSpc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Právní </a:t>
            </a:r>
            <a:r>
              <a:rPr lang="cs-CZ" sz="1500" b="1" dirty="0"/>
              <a:t>nejistota a nejednotnost při určování výše pojistného plnění za nemajetkové </a:t>
            </a:r>
            <a:r>
              <a:rPr lang="cs-CZ" sz="1500" b="1" dirty="0" smtClean="0"/>
              <a:t>újmy</a:t>
            </a:r>
            <a:endParaRPr lang="en-US" sz="1400" dirty="0" smtClean="0"/>
          </a:p>
          <a:p>
            <a:pPr marL="452438" lvl="1">
              <a:lnSpc>
                <a:spcPct val="150000"/>
              </a:lnSpc>
              <a:spcAft>
                <a:spcPts val="600"/>
              </a:spcAft>
            </a:pPr>
            <a:endParaRPr lang="en-US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ČR  A EU</a:t>
            </a:r>
            <a:endParaRPr lang="en-US" dirty="0"/>
          </a:p>
        </p:txBody>
      </p:sp>
      <p:sp>
        <p:nvSpPr>
          <p:cNvPr id="5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1979712" y="4725144"/>
            <a:ext cx="6480720" cy="1296144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Objem regulatorních aktivit orgánů EU významně narostl vlivem vytvoření dalších regulatorních a dohledových struktur. </a:t>
            </a:r>
          </a:p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Důsledkem je zásadní nárůst regulatorních aktů EU v oblasti obezřetnosti a ochrany spotřebitele!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78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Děkuji Vám za pozornost!</a:t>
            </a:r>
            <a:endParaRPr lang="en-US" dirty="0"/>
          </a:p>
        </p:txBody>
      </p:sp>
      <p:sp>
        <p:nvSpPr>
          <p:cNvPr id="3" name="Zástupný symbol pro text 6"/>
          <p:cNvSpPr>
            <a:spLocks noGrp="1"/>
          </p:cNvSpPr>
          <p:nvPr>
            <p:ph type="body" sz="quarter" idx="4294967295"/>
          </p:nvPr>
        </p:nvSpPr>
        <p:spPr>
          <a:xfrm>
            <a:off x="827584" y="2616560"/>
            <a:ext cx="6087420" cy="2756656"/>
          </a:xfrm>
          <a:prstGeom prst="rect">
            <a:avLst/>
          </a:prstGeo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cs-CZ" b="1" dirty="0" smtClean="0"/>
              <a:t>Česká asociace pojišťoven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dirty="0" smtClean="0"/>
              <a:t>Na Pankráci 1724/129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dirty="0" smtClean="0"/>
              <a:t>140 00 Praha 4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dirty="0" smtClean="0"/>
              <a:t>tel: 222 350 150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dirty="0" smtClean="0"/>
              <a:t>e-mail: sekretariat@cap.cz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109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ovéPole 15"/>
          <p:cNvSpPr txBox="1"/>
          <p:nvPr/>
        </p:nvSpPr>
        <p:spPr>
          <a:xfrm>
            <a:off x="1763688" y="5733256"/>
            <a:ext cx="53880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cs-CZ" sz="1000" dirty="0" smtClean="0">
                <a:solidFill>
                  <a:schemeClr val="bg2"/>
                </a:solidFill>
              </a:rPr>
              <a:t>* Smluvní pojištění se započtením jedné desetiny jednorázově placeného životního pojištění</a:t>
            </a:r>
            <a:endParaRPr lang="cs-CZ" sz="1000" dirty="0">
              <a:solidFill>
                <a:schemeClr val="bg2"/>
              </a:solidFill>
            </a:endParaRPr>
          </a:p>
        </p:txBody>
      </p:sp>
      <p:sp>
        <p:nvSpPr>
          <p:cNvPr id="6" name="Podnadpis 1"/>
          <p:cNvSpPr>
            <a:spLocks noGrp="1"/>
          </p:cNvSpPr>
          <p:nvPr>
            <p:ph type="subTitle" idx="1"/>
          </p:nvPr>
        </p:nvSpPr>
        <p:spPr>
          <a:xfrm>
            <a:off x="2012932" y="714356"/>
            <a:ext cx="6202406" cy="357190"/>
          </a:xfrm>
        </p:spPr>
        <p:txBody>
          <a:bodyPr/>
          <a:lstStyle/>
          <a:p>
            <a:r>
              <a:rPr lang="cs-CZ" dirty="0" smtClean="0"/>
              <a:t>Vývoj předepsaného pojistného</a:t>
            </a:r>
            <a:r>
              <a:rPr lang="cs-CZ" baseline="30000" dirty="0" smtClean="0"/>
              <a:t>*</a:t>
            </a:r>
            <a:endParaRPr lang="cs-CZ" dirty="0"/>
          </a:p>
          <a:p>
            <a:endParaRPr lang="en-US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1000132"/>
          </a:xfrm>
        </p:spPr>
        <p:txBody>
          <a:bodyPr/>
          <a:lstStyle/>
          <a:p>
            <a:r>
              <a:rPr lang="cs-CZ" dirty="0" smtClean="0"/>
              <a:t>Ekonomický vývoj trhu</a:t>
            </a:r>
            <a:endParaRPr lang="en-US" dirty="0"/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3612427690"/>
              </p:ext>
            </p:extLst>
          </p:nvPr>
        </p:nvGraphicFramePr>
        <p:xfrm>
          <a:off x="1547664" y="1484784"/>
          <a:ext cx="7415944" cy="403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932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340768"/>
            <a:ext cx="6653399" cy="15716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b="1" dirty="0"/>
              <a:t>P</a:t>
            </a:r>
            <a:r>
              <a:rPr lang="cs-CZ" b="1" dirty="0" smtClean="0"/>
              <a:t>ojištění motorových vozidel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k</a:t>
            </a:r>
            <a:r>
              <a:rPr lang="cs-CZ" dirty="0" smtClean="0"/>
              <a:t>ombinovaný škodní poměr = 101%</a:t>
            </a:r>
          </a:p>
          <a:p>
            <a:pPr lvl="1">
              <a:lnSpc>
                <a:spcPct val="150000"/>
              </a:lnSpc>
            </a:pPr>
            <a:r>
              <a:rPr lang="cs-CZ" dirty="0" smtClean="0"/>
              <a:t>2011 – POV (-9%) ; HAV (-5%)</a:t>
            </a:r>
          </a:p>
          <a:p>
            <a:pPr lvl="1">
              <a:lnSpc>
                <a:spcPct val="150000"/>
              </a:lnSpc>
            </a:pPr>
            <a:r>
              <a:rPr lang="cs-CZ" dirty="0" smtClean="0"/>
              <a:t>3. čtvrtletí 2012  - POV (-5,5%); HAV  (-2%)</a:t>
            </a:r>
          </a:p>
          <a:p>
            <a:pPr lvl="1">
              <a:lnSpc>
                <a:spcPct val="150000"/>
              </a:lnSpc>
            </a:pPr>
            <a:r>
              <a:rPr lang="cs-CZ" b="1" dirty="0" smtClean="0">
                <a:solidFill>
                  <a:srgbClr val="C00000"/>
                </a:solidFill>
              </a:rPr>
              <a:t>TREND: růst cen; uplatňování bonusů; konec otevřených flotil</a:t>
            </a:r>
          </a:p>
          <a:p>
            <a:pPr>
              <a:lnSpc>
                <a:spcPct val="150000"/>
              </a:lnSpc>
            </a:pPr>
            <a:r>
              <a:rPr lang="cs-CZ" b="1" dirty="0"/>
              <a:t>N</a:t>
            </a:r>
            <a:r>
              <a:rPr lang="cs-CZ" b="1" dirty="0" smtClean="0"/>
              <a:t>eživotní pojištění </a:t>
            </a:r>
            <a:r>
              <a:rPr lang="cs-CZ" dirty="0" smtClean="0"/>
              <a:t>(bez pojištění motorových vozidel)</a:t>
            </a:r>
          </a:p>
          <a:p>
            <a:pPr lvl="1">
              <a:lnSpc>
                <a:spcPct val="150000"/>
              </a:lnSpc>
            </a:pPr>
            <a:r>
              <a:rPr lang="cs-CZ" dirty="0" smtClean="0"/>
              <a:t>2011 - </a:t>
            </a:r>
            <a:r>
              <a:rPr lang="cs-CZ" dirty="0"/>
              <a:t>p</a:t>
            </a:r>
            <a:r>
              <a:rPr lang="cs-CZ" dirty="0" smtClean="0"/>
              <a:t>ojištění majetku/odpovědnosti občanů = +6%</a:t>
            </a:r>
          </a:p>
          <a:p>
            <a:pPr lvl="1">
              <a:lnSpc>
                <a:spcPct val="150000"/>
              </a:lnSpc>
            </a:pPr>
            <a:r>
              <a:rPr lang="cs-CZ" dirty="0" smtClean="0"/>
              <a:t>2011 – podnikatelská pojištění = +4%</a:t>
            </a:r>
          </a:p>
          <a:p>
            <a:pPr lvl="1">
              <a:lnSpc>
                <a:spcPct val="150000"/>
              </a:lnSpc>
            </a:pPr>
            <a:r>
              <a:rPr lang="cs-CZ" b="1" dirty="0">
                <a:solidFill>
                  <a:srgbClr val="C00000"/>
                </a:solidFill>
              </a:rPr>
              <a:t>TREND</a:t>
            </a:r>
            <a:r>
              <a:rPr lang="cs-CZ" b="1" dirty="0" smtClean="0">
                <a:solidFill>
                  <a:srgbClr val="C00000"/>
                </a:solidFill>
              </a:rPr>
              <a:t>: růst cen (OZ); segmentace; nové technologie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b="1" dirty="0" smtClean="0"/>
              <a:t>Životní pojištění </a:t>
            </a:r>
            <a:r>
              <a:rPr lang="cs-CZ" dirty="0" smtClean="0"/>
              <a:t>– mírný růst</a:t>
            </a:r>
          </a:p>
          <a:p>
            <a:pPr lvl="1">
              <a:lnSpc>
                <a:spcPct val="150000"/>
              </a:lnSpc>
            </a:pPr>
            <a:r>
              <a:rPr lang="cs-CZ" dirty="0" smtClean="0"/>
              <a:t>2011 resp. 3. čtvrtletí 2012 = + 2,7% resp. +2,3%  celkem;  JP = -3% resp. +1%</a:t>
            </a:r>
          </a:p>
          <a:p>
            <a:pPr lvl="1">
              <a:lnSpc>
                <a:spcPct val="150000"/>
              </a:lnSpc>
            </a:pPr>
            <a:r>
              <a:rPr lang="cs-CZ" dirty="0" smtClean="0"/>
              <a:t>Kmen pokles o 173 tis. ks (-3%) ;</a:t>
            </a:r>
            <a:r>
              <a:rPr lang="cs-CZ" dirty="0"/>
              <a:t> </a:t>
            </a:r>
            <a:r>
              <a:rPr lang="cs-CZ" dirty="0" smtClean="0"/>
              <a:t>Nové smlouvy nárůst o 5700 ks (+0,6 %)</a:t>
            </a:r>
          </a:p>
          <a:p>
            <a:pPr lvl="1">
              <a:lnSpc>
                <a:spcPct val="150000"/>
              </a:lnSpc>
            </a:pPr>
            <a:r>
              <a:rPr lang="cs-CZ" b="1" dirty="0">
                <a:solidFill>
                  <a:srgbClr val="C00000"/>
                </a:solidFill>
              </a:rPr>
              <a:t>TREND: růst </a:t>
            </a:r>
            <a:r>
              <a:rPr lang="cs-CZ" b="1" dirty="0" smtClean="0">
                <a:solidFill>
                  <a:srgbClr val="C00000"/>
                </a:solidFill>
              </a:rPr>
              <a:t>cen (gender; OZ); stagnace JP; koncentrace na pojištění rizik</a:t>
            </a:r>
            <a:endParaRPr lang="cs-CZ" dirty="0" smtClean="0"/>
          </a:p>
        </p:txBody>
      </p:sp>
      <p:sp>
        <p:nvSpPr>
          <p:cNvPr id="4" name="Nadpis 5"/>
          <p:cNvSpPr>
            <a:spLocks noGrp="1"/>
          </p:cNvSpPr>
          <p:nvPr>
            <p:ph type="title"/>
          </p:nvPr>
        </p:nvSpPr>
        <p:spPr>
          <a:xfrm>
            <a:off x="285720" y="714356"/>
            <a:ext cx="1643074" cy="1000132"/>
          </a:xfrm>
        </p:spPr>
        <p:txBody>
          <a:bodyPr/>
          <a:lstStyle/>
          <a:p>
            <a:r>
              <a:rPr lang="cs-CZ" dirty="0" smtClean="0"/>
              <a:t>Ekonomický vývoj trhu</a:t>
            </a:r>
            <a:endParaRPr lang="en-US" dirty="0"/>
          </a:p>
        </p:txBody>
      </p:sp>
      <p:sp>
        <p:nvSpPr>
          <p:cNvPr id="7" name="Podnadpis 1"/>
          <p:cNvSpPr>
            <a:spLocks noGrp="1"/>
          </p:cNvSpPr>
          <p:nvPr>
            <p:ph type="subTitle" idx="1"/>
          </p:nvPr>
        </p:nvSpPr>
        <p:spPr>
          <a:xfrm>
            <a:off x="2012932" y="714356"/>
            <a:ext cx="6202406" cy="357190"/>
          </a:xfrm>
        </p:spPr>
        <p:txBody>
          <a:bodyPr/>
          <a:lstStyle/>
          <a:p>
            <a:r>
              <a:rPr lang="cs-CZ" dirty="0" smtClean="0"/>
              <a:t>Hlavní vývojové trendy</a:t>
            </a:r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6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Schválené právní předpisy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63688" y="1628800"/>
            <a:ext cx="6645487" cy="1571636"/>
          </a:xfrm>
        </p:spPr>
        <p:txBody>
          <a:bodyPr/>
          <a:lstStyle/>
          <a:p>
            <a:r>
              <a:rPr lang="cs-CZ" dirty="0" smtClean="0"/>
              <a:t>Důsledně </a:t>
            </a:r>
            <a:r>
              <a:rPr lang="cs-CZ" b="1" dirty="0" smtClean="0"/>
              <a:t>vychází z obecných principů soukromého práva</a:t>
            </a:r>
          </a:p>
          <a:p>
            <a:pPr lvl="1"/>
            <a:r>
              <a:rPr lang="cs-CZ" dirty="0"/>
              <a:t>Vyšší míra </a:t>
            </a:r>
            <a:r>
              <a:rPr lang="cs-CZ" dirty="0" smtClean="0"/>
              <a:t>smluvní volnosti</a:t>
            </a:r>
          </a:p>
          <a:p>
            <a:pPr>
              <a:lnSpc>
                <a:spcPct val="150000"/>
              </a:lnSpc>
            </a:pPr>
            <a:r>
              <a:rPr lang="cs-CZ" b="1" dirty="0" smtClean="0"/>
              <a:t>Obsahuje komplexní úpravu pojistné smlouvy jako jednoho ze smluvních typů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Zásadně </a:t>
            </a:r>
            <a:r>
              <a:rPr lang="cs-CZ" b="1" dirty="0" smtClean="0"/>
              <a:t>novelizuje principy náhrady majetkové a nemajetkové újmy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Dosavadní úprava smlouvy o obchodním zastoupení zůstává v podstatě zachována</a:t>
            </a:r>
            <a:endParaRPr lang="en-US" b="1" dirty="0" smtClean="0"/>
          </a:p>
          <a:p>
            <a:pPr marL="452438" lvl="1">
              <a:spcAft>
                <a:spcPts val="600"/>
              </a:spcAft>
            </a:pPr>
            <a:endParaRPr lang="en-US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ČR</a:t>
            </a:r>
            <a:endParaRPr lang="en-US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17736" y="1149350"/>
            <a:ext cx="6197602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Nový občanský zákoník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7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46806" y="4224524"/>
            <a:ext cx="6197602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Důchodová reforma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8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5292080" y="3726722"/>
            <a:ext cx="3168352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i="1" dirty="0" smtClean="0">
                <a:solidFill>
                  <a:srgbClr val="CD3728"/>
                </a:solidFill>
              </a:rPr>
              <a:t>Účinnost od 1. 1. 2014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63688" y="4665676"/>
            <a:ext cx="6466051" cy="1571636"/>
          </a:xfrm>
        </p:spPr>
        <p:txBody>
          <a:bodyPr/>
          <a:lstStyle/>
          <a:p>
            <a:r>
              <a:rPr lang="cs-CZ" b="1" dirty="0" smtClean="0"/>
              <a:t>Zákon o důchodovém spoření</a:t>
            </a:r>
          </a:p>
          <a:p>
            <a:pPr lvl="1"/>
            <a:r>
              <a:rPr lang="cs-CZ" dirty="0" smtClean="0"/>
              <a:t>Technická novela vetována Prezidentem republiky</a:t>
            </a:r>
          </a:p>
          <a:p>
            <a:r>
              <a:rPr lang="cs-CZ" b="1" dirty="0" smtClean="0"/>
              <a:t>Zákon o doplňkovém penzijním spoření</a:t>
            </a:r>
          </a:p>
          <a:p>
            <a:pPr lvl="1"/>
            <a:r>
              <a:rPr lang="cs-CZ" dirty="0" smtClean="0"/>
              <a:t>„</a:t>
            </a:r>
            <a:r>
              <a:rPr lang="cs-CZ" dirty="0" err="1" smtClean="0"/>
              <a:t>Předdůchody</a:t>
            </a:r>
            <a:r>
              <a:rPr lang="cs-CZ" dirty="0" smtClean="0"/>
              <a:t>“</a:t>
            </a:r>
          </a:p>
        </p:txBody>
      </p:sp>
      <p:sp>
        <p:nvSpPr>
          <p:cNvPr id="10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5292080" y="5598930"/>
            <a:ext cx="3168352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i="1" dirty="0" smtClean="0">
                <a:solidFill>
                  <a:srgbClr val="CD3728"/>
                </a:solidFill>
              </a:rPr>
              <a:t>Účinnost od 1. 1. 2013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21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 build="p"/>
      <p:bldP spid="8" grpId="0" build="p"/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projednávané právní předpisy</a:t>
            </a:r>
          </a:p>
          <a:p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556792"/>
            <a:ext cx="6466051" cy="1571636"/>
          </a:xfrm>
        </p:spPr>
        <p:txBody>
          <a:bodyPr/>
          <a:lstStyle/>
          <a:p>
            <a:r>
              <a:rPr lang="cs-CZ" b="1" dirty="0" smtClean="0"/>
              <a:t>Návrh schválen LRV 25. 10. 2012</a:t>
            </a:r>
          </a:p>
          <a:p>
            <a:pPr>
              <a:lnSpc>
                <a:spcPct val="150000"/>
              </a:lnSpc>
            </a:pPr>
            <a:r>
              <a:rPr lang="cs-CZ" dirty="0"/>
              <a:t>Hlavní oblasti úpravy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Rozšíření působnosti i na zaměstnance pojišťoven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Zpřísnění požadavků na odbornou způsobilost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Nová úprava způsobu registrace PZ a podmínek obnovy oprávnění k podnikání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Rozšíření odpovědnosti pojišťoven za činnost </a:t>
            </a:r>
            <a:r>
              <a:rPr lang="cs-CZ" dirty="0" smtClean="0"/>
              <a:t>PZ</a:t>
            </a:r>
            <a:endParaRPr lang="en-US" b="1" dirty="0" smtClean="0"/>
          </a:p>
          <a:p>
            <a:pPr marL="452438" lvl="1">
              <a:spcAft>
                <a:spcPts val="600"/>
              </a:spcAft>
            </a:pPr>
            <a:endParaRPr lang="en-US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ČR</a:t>
            </a:r>
            <a:endParaRPr lang="en-US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17736" y="1149350"/>
            <a:ext cx="6197602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Zákon o pojišťovacích zprostředkovatelích (PZ)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7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46806" y="4005064"/>
            <a:ext cx="6485634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Novela zákona o pojišťovnictví a souvisejících zák.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8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5292080" y="3284984"/>
            <a:ext cx="3168352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Předpokládaná ú</a:t>
            </a:r>
            <a:r>
              <a:rPr lang="cs-CZ" sz="1400" b="1" i="1" dirty="0" smtClean="0">
                <a:solidFill>
                  <a:srgbClr val="CD3728"/>
                </a:solidFill>
              </a:rPr>
              <a:t>činnost ?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63688" y="4437112"/>
            <a:ext cx="6466051" cy="1571636"/>
          </a:xfrm>
        </p:spPr>
        <p:txBody>
          <a:bodyPr/>
          <a:lstStyle/>
          <a:p>
            <a:r>
              <a:rPr lang="cs-CZ" b="1" dirty="0" smtClean="0"/>
              <a:t>Uvedení v soulad s rozhodnutím SD </a:t>
            </a:r>
            <a:r>
              <a:rPr lang="cs-CZ" b="1" dirty="0"/>
              <a:t>EU ve věci „Test-</a:t>
            </a:r>
            <a:r>
              <a:rPr lang="cs-CZ" b="1" dirty="0" err="1"/>
              <a:t>Achats</a:t>
            </a:r>
            <a:r>
              <a:rPr lang="cs-CZ" dirty="0"/>
              <a:t>“ </a:t>
            </a:r>
            <a:r>
              <a:rPr lang="cs-CZ" dirty="0" smtClean="0"/>
              <a:t> </a:t>
            </a:r>
            <a:r>
              <a:rPr lang="cs-CZ" dirty="0"/>
              <a:t>(rozhodné datum 21. 12. 2012)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Novela ZPOJ a ZPS projednávána ve výborech PSP ČR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dirty="0"/>
              <a:t>Přípravy pojistitelů na změnu způsobu stanovení výše pojistného a pojistného plnění od rozhodného data</a:t>
            </a:r>
            <a:r>
              <a:rPr lang="cs-CZ" dirty="0" smtClean="0"/>
              <a:t> </a:t>
            </a:r>
          </a:p>
        </p:txBody>
      </p:sp>
      <p:sp>
        <p:nvSpPr>
          <p:cNvPr id="10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139952" y="5814954"/>
            <a:ext cx="4320480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i="1" dirty="0" smtClean="0">
                <a:solidFill>
                  <a:srgbClr val="CD3728"/>
                </a:solidFill>
              </a:rPr>
              <a:t>Účinnost vyhlášením ve Sb. z. (do konce roku?)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30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  <p:bldP spid="9" grpId="0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projednávané právní předpisy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556792"/>
            <a:ext cx="6466051" cy="1571636"/>
          </a:xfrm>
        </p:spPr>
        <p:txBody>
          <a:bodyPr/>
          <a:lstStyle/>
          <a:p>
            <a:r>
              <a:rPr lang="cs-CZ" b="1" dirty="0" smtClean="0"/>
              <a:t>Změna pravidel registrace vozidel</a:t>
            </a:r>
          </a:p>
          <a:p>
            <a:r>
              <a:rPr lang="cs-CZ" b="1" dirty="0" smtClean="0"/>
              <a:t>Změna pravidel přidělování RZ</a:t>
            </a:r>
          </a:p>
          <a:p>
            <a:pPr lvl="1"/>
            <a:r>
              <a:rPr lang="cs-CZ" dirty="0" smtClean="0"/>
              <a:t>RZ na přání</a:t>
            </a:r>
          </a:p>
          <a:p>
            <a:pPr lvl="1"/>
            <a:r>
              <a:rPr lang="cs-CZ" dirty="0" smtClean="0"/>
              <a:t>Rezervace a převoditelnost RZ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ČR</a:t>
            </a:r>
            <a:endParaRPr lang="en-US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51720" y="1124744"/>
            <a:ext cx="6840760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Novela zákona o provozu na pozemních komunikacích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7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46806" y="3212976"/>
            <a:ext cx="6485634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Novela zákona o pojištění odpovědnosti z provozu vozidla (ZPOV)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8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716016" y="2420888"/>
            <a:ext cx="3744416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Předpokládaná ú</a:t>
            </a:r>
            <a:r>
              <a:rPr lang="cs-CZ" sz="1400" b="1" i="1" dirty="0" smtClean="0">
                <a:solidFill>
                  <a:srgbClr val="CD3728"/>
                </a:solidFill>
              </a:rPr>
              <a:t>činnost od pol</a:t>
            </a:r>
            <a:r>
              <a:rPr lang="cs-CZ" sz="1400" i="1" dirty="0" smtClean="0">
                <a:solidFill>
                  <a:srgbClr val="CD3728"/>
                </a:solidFill>
              </a:rPr>
              <a:t>. 2013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63688" y="3933056"/>
            <a:ext cx="6912768" cy="1571636"/>
          </a:xfrm>
        </p:spPr>
        <p:txBody>
          <a:bodyPr/>
          <a:lstStyle/>
          <a:p>
            <a:r>
              <a:rPr lang="cs-CZ" dirty="0" smtClean="0"/>
              <a:t>Změny související s novelou zákona o provozu na pozemních komunikacích</a:t>
            </a:r>
          </a:p>
          <a:p>
            <a:r>
              <a:rPr lang="cs-CZ" b="1" dirty="0" smtClean="0"/>
              <a:t>Zpřísnění úpravy pravidel pro inkaso příspěvku nepojištěných do GF ČKP</a:t>
            </a:r>
          </a:p>
          <a:p>
            <a:r>
              <a:rPr lang="cs-CZ" b="1" dirty="0" smtClean="0"/>
              <a:t>Zábrana vzniku „otevřených flotil“</a:t>
            </a:r>
          </a:p>
          <a:p>
            <a:r>
              <a:rPr lang="cs-CZ" b="1" dirty="0" smtClean="0"/>
              <a:t>Povinný odvoz HSZ ve výši 6</a:t>
            </a:r>
            <a:r>
              <a:rPr lang="cs-CZ" b="1" dirty="0" smtClean="0"/>
              <a:t>% z </a:t>
            </a:r>
            <a:r>
              <a:rPr lang="cs-CZ" b="1" dirty="0" smtClean="0"/>
              <a:t>předpisu POV</a:t>
            </a:r>
          </a:p>
          <a:p>
            <a:endParaRPr lang="cs-CZ" dirty="0"/>
          </a:p>
        </p:txBody>
      </p:sp>
      <p:sp>
        <p:nvSpPr>
          <p:cNvPr id="11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932040" y="5373216"/>
            <a:ext cx="3744416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Předpokládaná ú</a:t>
            </a:r>
            <a:r>
              <a:rPr lang="cs-CZ" sz="1400" b="1" i="1" dirty="0" smtClean="0">
                <a:solidFill>
                  <a:srgbClr val="CD3728"/>
                </a:solidFill>
              </a:rPr>
              <a:t>činnost  od pol</a:t>
            </a:r>
            <a:r>
              <a:rPr lang="cs-CZ" sz="1400" i="1" dirty="0" smtClean="0">
                <a:solidFill>
                  <a:srgbClr val="CD3728"/>
                </a:solidFill>
              </a:rPr>
              <a:t>. 2013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55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  <p:bldP spid="9" grpId="0" build="p"/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připravované právní předpisy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556792"/>
            <a:ext cx="6466051" cy="1571636"/>
          </a:xfrm>
        </p:spPr>
        <p:txBody>
          <a:bodyPr/>
          <a:lstStyle/>
          <a:p>
            <a:r>
              <a:rPr lang="cs-CZ" b="1" dirty="0" smtClean="0"/>
              <a:t>Implementace rámcové směrnice Solventnost II</a:t>
            </a:r>
          </a:p>
          <a:p>
            <a:pPr lvl="1"/>
            <a:r>
              <a:rPr lang="cs-CZ" dirty="0" smtClean="0"/>
              <a:t>Nové požadavky na Řídicí a kontrolní systém</a:t>
            </a:r>
          </a:p>
          <a:p>
            <a:pPr lvl="1"/>
            <a:r>
              <a:rPr lang="cs-CZ" dirty="0" smtClean="0"/>
              <a:t>Obezřetnostní a kapitálové požadavky</a:t>
            </a:r>
          </a:p>
          <a:p>
            <a:pPr lvl="1"/>
            <a:r>
              <a:rPr lang="cs-CZ" dirty="0" smtClean="0"/>
              <a:t>Informační povinnosti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ČR</a:t>
            </a:r>
            <a:endParaRPr lang="en-US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51720" y="1124744"/>
            <a:ext cx="6840760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Novela zákona o pojiš</a:t>
            </a:r>
            <a:r>
              <a:rPr lang="cs-CZ" sz="2000" b="1" dirty="0">
                <a:solidFill>
                  <a:srgbClr val="CD3728"/>
                </a:solidFill>
              </a:rPr>
              <a:t>ť</a:t>
            </a:r>
            <a:r>
              <a:rPr lang="cs-CZ" sz="2000" b="1" dirty="0" smtClean="0">
                <a:solidFill>
                  <a:srgbClr val="CD3728"/>
                </a:solidFill>
              </a:rPr>
              <a:t>ovnictví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7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46806" y="3360428"/>
            <a:ext cx="6917682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Úrazové pojištění zaměstnanců – „demonopolizace“</a:t>
            </a:r>
          </a:p>
          <a:p>
            <a:pPr marL="0" indent="0">
              <a:buNone/>
            </a:pPr>
            <a:endParaRPr lang="cs-CZ" sz="2000" b="1" dirty="0" smtClean="0">
              <a:solidFill>
                <a:srgbClr val="CD3728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8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3347864" y="2492896"/>
            <a:ext cx="5112568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Bude patrně odložena s ohledem na prodlení Omnibus II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63688" y="3861048"/>
            <a:ext cx="6912768" cy="1571636"/>
          </a:xfrm>
        </p:spPr>
        <p:txBody>
          <a:bodyPr/>
          <a:lstStyle/>
          <a:p>
            <a:r>
              <a:rPr lang="cs-CZ" b="1" dirty="0" smtClean="0"/>
              <a:t>Zpracována analýza MF ČR s návrhem věcného řešení </a:t>
            </a:r>
          </a:p>
          <a:p>
            <a:pPr lvl="1"/>
            <a:r>
              <a:rPr lang="cs-CZ" dirty="0" smtClean="0"/>
              <a:t>Zavedení </a:t>
            </a:r>
            <a:r>
              <a:rPr lang="cs-CZ" dirty="0"/>
              <a:t>komerčního pojištění</a:t>
            </a:r>
          </a:p>
          <a:p>
            <a:pPr lvl="1"/>
            <a:r>
              <a:rPr lang="cs-CZ" dirty="0" smtClean="0"/>
              <a:t>Přechod </a:t>
            </a:r>
            <a:r>
              <a:rPr lang="cs-CZ" dirty="0"/>
              <a:t>ze systému průběžného financování na systém tvorby rezerv na budoucí </a:t>
            </a:r>
            <a:r>
              <a:rPr lang="cs-CZ" dirty="0" smtClean="0"/>
              <a:t>závazky</a:t>
            </a:r>
          </a:p>
          <a:p>
            <a:r>
              <a:rPr lang="cs-CZ" b="1" dirty="0" smtClean="0"/>
              <a:t>Dalším krokem by měla být příprava zákona o pojištění odpovědnosti zaměstnavatele</a:t>
            </a:r>
          </a:p>
          <a:p>
            <a:endParaRPr lang="cs-CZ" dirty="0"/>
          </a:p>
        </p:txBody>
      </p:sp>
      <p:sp>
        <p:nvSpPr>
          <p:cNvPr id="11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067944" y="5238890"/>
            <a:ext cx="4392488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Realizace před 2014 je ohrožena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0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  <p:bldP spid="9" grpId="0" build="p"/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připravované právní předpisy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57364"/>
            <a:ext cx="6466051" cy="1571636"/>
          </a:xfrm>
        </p:spPr>
        <p:txBody>
          <a:bodyPr/>
          <a:lstStyle/>
          <a:p>
            <a:r>
              <a:rPr lang="cs-CZ" b="1" dirty="0" smtClean="0"/>
              <a:t>Návrh zahrnutí cizinců – OSVČ do </a:t>
            </a:r>
            <a:r>
              <a:rPr lang="cs-CZ" b="1" dirty="0" smtClean="0"/>
              <a:t>veřejného zdravotního pojištění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ČR</a:t>
            </a:r>
            <a:endParaRPr lang="en-US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51720" y="1124744"/>
            <a:ext cx="6840760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Návrh nové právní úpravy vstupu a pobytu cizinců na území ČR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7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46806" y="3144404"/>
            <a:ext cx="6917682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Novela zákona o některých podmínkách podnikání v cestovním ruchu</a:t>
            </a:r>
          </a:p>
          <a:p>
            <a:pPr marL="0" indent="0">
              <a:buNone/>
            </a:pPr>
            <a:endParaRPr lang="cs-CZ" sz="2000" b="1" dirty="0" smtClean="0">
              <a:solidFill>
                <a:srgbClr val="CD3728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8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3347864" y="2286562"/>
            <a:ext cx="5112568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Věcný záměr schválen Vládou ČR v únoru 2012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63688" y="3873588"/>
            <a:ext cx="6912768" cy="1571636"/>
          </a:xfrm>
        </p:spPr>
        <p:txBody>
          <a:bodyPr/>
          <a:lstStyle/>
          <a:p>
            <a:r>
              <a:rPr lang="cs-CZ" b="1" dirty="0" smtClean="0"/>
              <a:t>Úprava podmínek pro sjednání pojištění</a:t>
            </a:r>
          </a:p>
          <a:p>
            <a:r>
              <a:rPr lang="cs-CZ" b="1" dirty="0" smtClean="0"/>
              <a:t>Stanovení limitu pojistného plnění a způsobu určení jeho výše</a:t>
            </a:r>
            <a:endParaRPr lang="cs-CZ" dirty="0"/>
          </a:p>
        </p:txBody>
      </p:sp>
      <p:sp>
        <p:nvSpPr>
          <p:cNvPr id="11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067944" y="4449652"/>
            <a:ext cx="4392488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Ve stavu před projednáním Vládou ČR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53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  <p:bldP spid="9" grpId="0" build="p"/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projednávané právní předpisy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1742937" y="1844824"/>
            <a:ext cx="6466051" cy="3888432"/>
          </a:xfrm>
        </p:spPr>
        <p:txBody>
          <a:bodyPr/>
          <a:lstStyle/>
          <a:p>
            <a:r>
              <a:rPr lang="cs-CZ" sz="1400" b="1" dirty="0" smtClean="0"/>
              <a:t>Rozšíření působnosti směrnice na všechny distribuční kanály </a:t>
            </a:r>
            <a:r>
              <a:rPr lang="cs-CZ" sz="1400" dirty="0" smtClean="0"/>
              <a:t>(vč. „direct </a:t>
            </a:r>
            <a:r>
              <a:rPr lang="cs-CZ" sz="1400" dirty="0" err="1" smtClean="0"/>
              <a:t>writers</a:t>
            </a:r>
            <a:r>
              <a:rPr lang="cs-CZ" sz="1400" dirty="0" smtClean="0"/>
              <a:t>“) a samostatné likvidátory pojistných událostí</a:t>
            </a:r>
          </a:p>
          <a:p>
            <a:r>
              <a:rPr lang="cs-CZ" sz="1400" dirty="0" smtClean="0"/>
              <a:t>Definice „pojistných investičních produktů“ (veškeré rezervotvorné produkty ŽP), na jejichž distribuci se vztahují přísnější kritéria</a:t>
            </a:r>
          </a:p>
          <a:p>
            <a:r>
              <a:rPr lang="cs-CZ" sz="1400" b="1" dirty="0" smtClean="0"/>
              <a:t>Rozšíření požadavků na odbornost „distributorů“</a:t>
            </a:r>
            <a:r>
              <a:rPr lang="cs-CZ" sz="1400" dirty="0" smtClean="0"/>
              <a:t> a zavedení požadavku jejich průběžného odborného rozvoje</a:t>
            </a:r>
          </a:p>
          <a:p>
            <a:r>
              <a:rPr lang="cs-CZ" sz="1400" dirty="0" smtClean="0"/>
              <a:t>Povinnost členských států zajistit </a:t>
            </a:r>
            <a:r>
              <a:rPr lang="cs-CZ" sz="1400" b="1" dirty="0" smtClean="0"/>
              <a:t>vytvoření postupů pro mimosoudní řešení sporů</a:t>
            </a:r>
            <a:r>
              <a:rPr lang="cs-CZ" sz="1400" dirty="0" smtClean="0"/>
              <a:t> (dle definovaných pravidel) s povinným zapojením pojišťoven a zprostředkovatelů</a:t>
            </a:r>
          </a:p>
          <a:p>
            <a:r>
              <a:rPr lang="cs-CZ" sz="1400" dirty="0" smtClean="0"/>
              <a:t>Obecn</a:t>
            </a:r>
            <a:r>
              <a:rPr lang="cs-CZ" sz="1400" dirty="0"/>
              <a:t>ě</a:t>
            </a:r>
            <a:r>
              <a:rPr lang="cs-CZ" sz="1400" dirty="0" smtClean="0"/>
              <a:t> </a:t>
            </a:r>
            <a:r>
              <a:rPr lang="cs-CZ" sz="1400" b="1" dirty="0" smtClean="0"/>
              <a:t>rozšíření předsmluvních informačních povinností </a:t>
            </a:r>
            <a:r>
              <a:rPr lang="cs-CZ" sz="1400" dirty="0" smtClean="0"/>
              <a:t>vůči klientům, specificky pro „pojistné investiční produkty“</a:t>
            </a:r>
          </a:p>
          <a:p>
            <a:r>
              <a:rPr lang="cs-CZ" sz="1400" dirty="0" smtClean="0"/>
              <a:t>Povinnost </a:t>
            </a:r>
            <a:r>
              <a:rPr lang="cs-CZ" sz="1400" b="1" dirty="0" smtClean="0"/>
              <a:t>zveřejňování výše provize </a:t>
            </a:r>
            <a:r>
              <a:rPr lang="cs-CZ" sz="1400" dirty="0" smtClean="0"/>
              <a:t>(</a:t>
            </a:r>
            <a:r>
              <a:rPr lang="cs-CZ" sz="1400" dirty="0"/>
              <a:t>v ŽP automaticky, v NŽP dočasně na žádost</a:t>
            </a:r>
            <a:r>
              <a:rPr lang="cs-CZ" sz="1400" dirty="0" smtClean="0"/>
              <a:t>) a </a:t>
            </a:r>
            <a:r>
              <a:rPr lang="cs-CZ" sz="1400" b="1" dirty="0"/>
              <a:t>zákaz provizí „makléřům“ při zprostředkování </a:t>
            </a:r>
            <a:r>
              <a:rPr lang="cs-CZ" sz="1400" b="1" dirty="0" smtClean="0"/>
              <a:t>ŽP </a:t>
            </a:r>
            <a:r>
              <a:rPr lang="cs-CZ" sz="1400" dirty="0" smtClean="0"/>
              <a:t>jako nástroj eliminace konfliktu zájmů</a:t>
            </a:r>
          </a:p>
          <a:p>
            <a:r>
              <a:rPr lang="cs-CZ" sz="1400" dirty="0" smtClean="0"/>
              <a:t>Zmocnění k vydávání prováděcích předpisů pro EK a EIOPA</a:t>
            </a:r>
          </a:p>
          <a:p>
            <a:pPr marL="452438" lvl="1">
              <a:spcAft>
                <a:spcPts val="600"/>
              </a:spcAft>
            </a:pPr>
            <a:endParaRPr lang="cs-CZ" sz="1400" dirty="0" smtClean="0"/>
          </a:p>
          <a:p>
            <a:pPr marL="279400" lvl="1" indent="0">
              <a:spcAft>
                <a:spcPts val="600"/>
              </a:spcAft>
              <a:buNone/>
            </a:pPr>
            <a:endParaRPr lang="en-US" sz="1400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vývoj v EU</a:t>
            </a:r>
            <a:endParaRPr lang="en-US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2051720" y="1124744"/>
            <a:ext cx="6840760" cy="4286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CD3728"/>
                </a:solidFill>
              </a:rPr>
              <a:t>Směrnice o zprostředkování pojištění (IMD 2) a nařízení </a:t>
            </a:r>
            <a:r>
              <a:rPr lang="cs-CZ" sz="2000" b="1" dirty="0" err="1" smtClean="0">
                <a:solidFill>
                  <a:srgbClr val="CD3728"/>
                </a:solidFill>
              </a:rPr>
              <a:t>PRIPs</a:t>
            </a:r>
            <a:endParaRPr lang="en-US" sz="2000" dirty="0">
              <a:solidFill>
                <a:srgbClr val="CD3728"/>
              </a:solidFill>
            </a:endParaRPr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5004048" y="5526922"/>
            <a:ext cx="3456384" cy="422358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i="1" dirty="0" smtClean="0">
                <a:solidFill>
                  <a:srgbClr val="CD3728"/>
                </a:solidFill>
              </a:rPr>
              <a:t>Termín transpozice resp. datum účinnosti nejsou v návrzích stanoveny</a:t>
            </a:r>
            <a:endParaRPr lang="cs-CZ" sz="1400" b="1" i="1" dirty="0">
              <a:solidFill>
                <a:srgbClr val="CD37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6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</p:bldLst>
  </p:timing>
</p:sld>
</file>

<file path=ppt/theme/theme1.xml><?xml version="1.0" encoding="utf-8"?>
<a:theme xmlns:a="http://schemas.openxmlformats.org/drawingml/2006/main" name="SABLONA_CAP_2012">
  <a:themeElements>
    <a:clrScheme name="čap MB_finální">
      <a:dk1>
        <a:srgbClr val="FFFFFF"/>
      </a:dk1>
      <a:lt1>
        <a:srgbClr val="FFFFFF"/>
      </a:lt1>
      <a:dk2>
        <a:srgbClr val="C00000"/>
      </a:dk2>
      <a:lt2>
        <a:srgbClr val="264067"/>
      </a:lt2>
      <a:accent1>
        <a:srgbClr val="C2D0E8"/>
      </a:accent1>
      <a:accent2>
        <a:srgbClr val="99B8CF"/>
      </a:accent2>
      <a:accent3>
        <a:srgbClr val="4C7EA3"/>
      </a:accent3>
      <a:accent4>
        <a:srgbClr val="264067"/>
      </a:accent4>
      <a:accent5>
        <a:srgbClr val="000000"/>
      </a:accent5>
      <a:accent6>
        <a:srgbClr val="264067"/>
      </a:accent6>
      <a:hlink>
        <a:srgbClr val="FFFFFF"/>
      </a:hlink>
      <a:folHlink>
        <a:srgbClr val="FFFFFF"/>
      </a:folHlink>
    </a:clrScheme>
    <a:fontScheme name="finální_šablo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glow rad="63500">
            <a:schemeClr val="accent2">
              <a:satMod val="175000"/>
              <a:alpha val="40000"/>
            </a:schemeClr>
          </a:glow>
        </a:effectLst>
      </a:spPr>
      <a:bodyPr vert="vert270" wrap="square">
        <a:spAutoFit/>
      </a:bodyPr>
      <a:lstStyle>
        <a:defPPr algn="r">
          <a:defRPr cap="all" dirty="0" smtClean="0">
            <a:solidFill>
              <a:srgbClr val="264067"/>
            </a:solidFill>
            <a:latin typeface="Arial Narrow" pitchFamily="34" charset="0"/>
            <a:ea typeface="Arial Unicode MS" pitchFamily="34" charset="-128"/>
            <a:cs typeface="Arial Unicode MS" pitchFamily="34" charset="-128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</a:objectDefaults>
  <a:extraClrSchemeLst>
    <a:extraClrScheme>
      <a:clrScheme name="CAP_sablona_PPT_c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ezentace ČAP pro IIR - 07-11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ezentace ČAP pro IIR - 07-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SABLONA_CAP_2012</Template>
  <TotalTime>1080</TotalTime>
  <Words>1160</Words>
  <Application>Microsoft Office PowerPoint</Application>
  <PresentationFormat>Předvádění na obrazovce (4:3)</PresentationFormat>
  <Paragraphs>162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SABLONA_CAP_2012</vt:lpstr>
      <vt:lpstr>Prezentace aplikace PowerPoint</vt:lpstr>
      <vt:lpstr>Ekonomický vývoj trhu</vt:lpstr>
      <vt:lpstr>Ekonomický vývoj trhu</vt:lpstr>
      <vt:lpstr>Legislativní vývoj v ČR</vt:lpstr>
      <vt:lpstr>Legislativní vývoj v ČR</vt:lpstr>
      <vt:lpstr>Legislativní vývoj v ČR</vt:lpstr>
      <vt:lpstr>Legislativní vývoj v ČR</vt:lpstr>
      <vt:lpstr>Legislativní vývoj v ČR</vt:lpstr>
      <vt:lpstr>Legislativní vývoj v EU</vt:lpstr>
      <vt:lpstr>Legislativní vývoj v EU</vt:lpstr>
      <vt:lpstr>Legislativní vývoj v ČR  A EU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Jolana Ackermannová</dc:creator>
  <cp:lastModifiedBy>Tomáš Síkora</cp:lastModifiedBy>
  <cp:revision>67</cp:revision>
  <cp:lastPrinted>2012-10-30T15:39:11Z</cp:lastPrinted>
  <dcterms:created xsi:type="dcterms:W3CDTF">2012-08-28T08:01:35Z</dcterms:created>
  <dcterms:modified xsi:type="dcterms:W3CDTF">2012-10-30T15:39:48Z</dcterms:modified>
</cp:coreProperties>
</file>